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4"/>
    <p:sldMasterId id="2147483653" r:id="rId5"/>
    <p:sldMasterId id="2147483678" r:id="rId6"/>
    <p:sldMasterId id="2147483692" r:id="rId7"/>
    <p:sldMasterId id="2147483706" r:id="rId8"/>
  </p:sldMasterIdLst>
  <p:notesMasterIdLst>
    <p:notesMasterId r:id="rId30"/>
  </p:notesMasterIdLst>
  <p:handoutMasterIdLst>
    <p:handoutMasterId r:id="rId31"/>
  </p:handoutMasterIdLst>
  <p:sldIdLst>
    <p:sldId id="341" r:id="rId9"/>
    <p:sldId id="444" r:id="rId10"/>
    <p:sldId id="455" r:id="rId11"/>
    <p:sldId id="417" r:id="rId12"/>
    <p:sldId id="459" r:id="rId13"/>
    <p:sldId id="325" r:id="rId14"/>
    <p:sldId id="394" r:id="rId15"/>
    <p:sldId id="490" r:id="rId16"/>
    <p:sldId id="491" r:id="rId17"/>
    <p:sldId id="489" r:id="rId18"/>
    <p:sldId id="488" r:id="rId19"/>
    <p:sldId id="370" r:id="rId20"/>
    <p:sldId id="492" r:id="rId21"/>
    <p:sldId id="487" r:id="rId22"/>
    <p:sldId id="481" r:id="rId23"/>
    <p:sldId id="380" r:id="rId24"/>
    <p:sldId id="482" r:id="rId25"/>
    <p:sldId id="437" r:id="rId26"/>
    <p:sldId id="471" r:id="rId27"/>
    <p:sldId id="483" r:id="rId28"/>
    <p:sldId id="472" r:id="rId29"/>
  </p:sldIdLst>
  <p:sldSz cx="9906000" cy="6858000" type="A4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B21"/>
    <a:srgbClr val="333399"/>
    <a:srgbClr val="FF6600"/>
    <a:srgbClr val="F29000"/>
    <a:srgbClr val="FFA219"/>
    <a:srgbClr val="0C55E6"/>
    <a:srgbClr val="FFC46D"/>
    <a:srgbClr val="65C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9" autoAdjust="0"/>
    <p:restoredTop sz="95299" autoAdjust="0"/>
  </p:normalViewPr>
  <p:slideViewPr>
    <p:cSldViewPr>
      <p:cViewPr>
        <p:scale>
          <a:sx n="73" d="100"/>
          <a:sy n="73" d="100"/>
        </p:scale>
        <p:origin x="-1188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960" y="-102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0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05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456363"/>
            <a:ext cx="4300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AE971CE-7D4D-4C67-9D7C-3CFCAE7B6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0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122613" y="509588"/>
            <a:ext cx="36814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05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6363"/>
            <a:ext cx="4300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ADF359-CB4F-425B-B905-1F2369139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C0B2AB01-2FE0-4D4C-8135-6425D37D346B}" type="slidenum">
              <a:rPr lang="ru-RU" smtClean="0"/>
              <a:pPr defTabSz="911225"/>
              <a:t>1</a:t>
            </a:fld>
            <a:endParaRPr lang="ru-RU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dirty="0" smtClean="0"/>
              <a:t>Слайд 1. Название презентации и логотип компании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4A11-A5B1-4657-81B8-2046BDE2C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0DDE5-D116-41CC-993E-7AAFB4114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2" y="274642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73201-DF3A-4AB6-952D-1426CC874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EE85B-1300-4461-A2CA-90CD1B190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4E78D-F68C-48FB-AB70-C20711CB3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548CC-4689-400F-A1FF-9AD3753E0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8622E-DB60-41C4-83C7-26A22188A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56D64-3261-48EA-9D70-A20C36827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F8005-D5E5-4993-A654-36A57CFA0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DF45F-24EE-41A4-96E4-B59F1EB7F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E2E02-BA3E-4A00-AC2A-F8BBF335A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52247-9CF4-4FC2-88BA-E9B2900CD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7BCFD-D777-4025-83A1-D6795670F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3691-D0F6-410F-8541-44F7BB324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2" y="274642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FE39-17D3-4837-9964-F80A651A4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BBA0-6EBA-4859-8727-C5A92F05C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199" y="1600200"/>
            <a:ext cx="4381501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199" y="3938592"/>
            <a:ext cx="4381501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2AEAC-E1E0-43B7-B115-74B011823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6E3A-F233-45A0-9D79-E4C1DA849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9C96E-F589-4E31-9F66-96939966A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94BA1-3D35-45EE-BE8F-88999C9AA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A1AFC-719D-440A-8940-378D7A77F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852D-2C9A-4A99-B030-3CC8E37D1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2401-692E-42FB-9509-9C49C59BB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1B0CF-77E5-4D92-B359-5ABECDA92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EBCD6-1A01-4C1F-A00D-01DE207A9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C9D8-E5BB-42C4-A91D-9017D0B3E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DCC7-1239-451B-AA9A-8A4264A08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814FC-5AB8-4AD3-897C-9B391252A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2" y="274642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BFD7-6827-405E-9D5D-D8EF665C2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A9C4C-4CA7-4D1D-8D19-FE50BA87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199" y="1600200"/>
            <a:ext cx="4381501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199" y="3938592"/>
            <a:ext cx="4381501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AD8D-77D8-4971-ABC6-AB20D331A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F5585-D815-4E79-9419-916346FAC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9DF49-1091-41B4-A00D-F9448C188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547FA-4533-4DD7-A2C8-0FB533D8B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5ABC5-11F2-40AD-821D-54C49A41B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D394F-FEEE-475B-AF18-74627BB95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EC01-5DB8-4BA7-9601-15AF8C821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D51B-8A50-42F3-A75B-5BB55EBB7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75D0F-D2B1-4421-B0F3-4F1CC5280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27D38-1945-473F-81CC-BBA44FE86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7BD1-DEA6-4F90-8F8F-79B7A417B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008DF-C37F-4AB1-8585-01F0EE696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2" y="274642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B3BB-5988-4773-9880-90EF99744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5DE36-A62C-46B9-A049-7FE4A0315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5C8E7-50E0-45B7-A2E8-A57CAE3A2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199" y="1600200"/>
            <a:ext cx="4381501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199" y="3938592"/>
            <a:ext cx="4381501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93BE2-A949-428C-A2E6-85B6044A4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227E-35F5-4CDC-B091-3DCCB935B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A23D6-1C66-4FD7-B47E-8199E533E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5D38-05D9-4904-B6F5-684F4CB5B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F8A46-509E-4A2F-A129-9F8EA6C5B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74FF0-D65E-430D-B583-76A07C598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E023A-D4D3-4D05-8F14-EA1127269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581B6-6C6C-4C7F-BF59-0A8881E3B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E9CAA-B6AA-4DFE-B789-039F7DEA3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A4DAA-C402-43D9-9CDB-2456C2C6F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18C0-C134-499E-8844-2E0F1B105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4FF90-6611-4E34-AE1C-7A79638A1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2" y="274642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AF7D-EBF9-4D7B-AD4B-2CC5C7210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62FAB-F73D-491C-B013-6FB0FAB41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199" y="1600200"/>
            <a:ext cx="4381501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199" y="3938592"/>
            <a:ext cx="4381501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FD84-C551-4D6B-8FE4-AC03C5157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8834D-4B72-4354-9BEC-448642B1B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6462D-75B2-4950-89E9-145299982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F70EF-F2BA-484D-89F0-98F23B0D4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tile tx="-889000" ty="-381000" sx="930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5" tIns="45653" rIns="91305" bIns="4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5" tIns="45653" rIns="91305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3" rIns="91305" bIns="45653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3" rIns="91305" bIns="4565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3" rIns="91305" bIns="4565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30C9D77-0F44-4E1F-B22A-4A74E44FD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5" name="Picture 7" descr="полоса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096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полоса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96325" y="0"/>
            <a:ext cx="12096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полоса"/>
          <p:cNvPicPr>
            <a:picLocks noChangeAspect="1" noChangeArrowheads="1"/>
          </p:cNvPicPr>
          <p:nvPr/>
        </p:nvPicPr>
        <p:blipFill>
          <a:blip r:embed="rId16" cstate="print">
            <a:lum contrast="-12000"/>
          </a:blip>
          <a:srcRect/>
          <a:stretch>
            <a:fillRect/>
          </a:stretch>
        </p:blipFill>
        <p:spPr bwMode="auto">
          <a:xfrm>
            <a:off x="0" y="6432550"/>
            <a:ext cx="9906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плашка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5888"/>
            <a:ext cx="9906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tile tx="-889000" ty="-381000" sx="930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9" rIns="91296" bIns="456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1215C74-6880-414E-B567-8BDA2ED48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79" name="Picture 7" descr="полоса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2096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полоса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696325" y="0"/>
            <a:ext cx="12096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полоса"/>
          <p:cNvPicPr>
            <a:picLocks noChangeAspect="1" noChangeArrowheads="1"/>
          </p:cNvPicPr>
          <p:nvPr/>
        </p:nvPicPr>
        <p:blipFill>
          <a:blip r:embed="rId18" cstate="print">
            <a:lum contrast="-12000"/>
          </a:blip>
          <a:srcRect/>
          <a:stretch>
            <a:fillRect/>
          </a:stretch>
        </p:blipFill>
        <p:spPr bwMode="auto">
          <a:xfrm>
            <a:off x="0" y="6432550"/>
            <a:ext cx="91646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плашка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5888"/>
            <a:ext cx="9906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00" r:id="rId1"/>
    <p:sldLayoutId id="2147484601" r:id="rId2"/>
    <p:sldLayoutId id="2147484602" r:id="rId3"/>
    <p:sldLayoutId id="2147484603" r:id="rId4"/>
    <p:sldLayoutId id="2147484604" r:id="rId5"/>
    <p:sldLayoutId id="2147484605" r:id="rId6"/>
    <p:sldLayoutId id="2147484606" r:id="rId7"/>
    <p:sldLayoutId id="2147484607" r:id="rId8"/>
    <p:sldLayoutId id="2147484608" r:id="rId9"/>
    <p:sldLayoutId id="2147484609" r:id="rId10"/>
    <p:sldLayoutId id="2147484610" r:id="rId11"/>
    <p:sldLayoutId id="2147484611" r:id="rId12"/>
    <p:sldLayoutId id="214748461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tile tx="-889000" ty="-381000" sx="930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9" rIns="91296" bIns="456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7BBB386-5B27-40F6-8CF8-1F30418B0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103" name="Picture 7" descr="полоса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2096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полоса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696325" y="0"/>
            <a:ext cx="12096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полоса"/>
          <p:cNvPicPr>
            <a:picLocks noChangeAspect="1" noChangeArrowheads="1"/>
          </p:cNvPicPr>
          <p:nvPr/>
        </p:nvPicPr>
        <p:blipFill>
          <a:blip r:embed="rId18" cstate="print">
            <a:lum contrast="-12000"/>
          </a:blip>
          <a:srcRect/>
          <a:stretch>
            <a:fillRect/>
          </a:stretch>
        </p:blipFill>
        <p:spPr bwMode="auto">
          <a:xfrm>
            <a:off x="0" y="6432550"/>
            <a:ext cx="91646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плашка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5888"/>
            <a:ext cx="9906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  <p:sldLayoutId id="2147484624" r:id="rId12"/>
    <p:sldLayoutId id="214748462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tile tx="-889000" ty="-381000" sx="930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9" rIns="91296" bIns="456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281D38C-A024-47D9-9C0E-4A814EAFD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5127" name="Picture 7" descr="полоса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2096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полоса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696325" y="0"/>
            <a:ext cx="12096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полоса"/>
          <p:cNvPicPr>
            <a:picLocks noChangeAspect="1" noChangeArrowheads="1"/>
          </p:cNvPicPr>
          <p:nvPr/>
        </p:nvPicPr>
        <p:blipFill>
          <a:blip r:embed="rId18" cstate="print">
            <a:lum contrast="-12000"/>
          </a:blip>
          <a:srcRect/>
          <a:stretch>
            <a:fillRect/>
          </a:stretch>
        </p:blipFill>
        <p:spPr bwMode="auto">
          <a:xfrm>
            <a:off x="0" y="6432550"/>
            <a:ext cx="91646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плашка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5888"/>
            <a:ext cx="9906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  <p:sldLayoutId id="2147484637" r:id="rId12"/>
    <p:sldLayoutId id="214748463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tile tx="-889000" ty="-381000" sx="930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9" rIns="91296" bIns="456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67677B9-BBC6-4445-B739-1070344FF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151" name="Picture 7" descr="полоса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2096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полоса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696325" y="0"/>
            <a:ext cx="12096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полоса"/>
          <p:cNvPicPr>
            <a:picLocks noChangeAspect="1" noChangeArrowheads="1"/>
          </p:cNvPicPr>
          <p:nvPr/>
        </p:nvPicPr>
        <p:blipFill>
          <a:blip r:embed="rId18" cstate="print">
            <a:lum contrast="-12000"/>
          </a:blip>
          <a:srcRect/>
          <a:stretch>
            <a:fillRect/>
          </a:stretch>
        </p:blipFill>
        <p:spPr bwMode="auto">
          <a:xfrm>
            <a:off x="0" y="6432550"/>
            <a:ext cx="91646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плашка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5888"/>
            <a:ext cx="9906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41" r:id="rId3"/>
    <p:sldLayoutId id="2147484642" r:id="rId4"/>
    <p:sldLayoutId id="2147484643" r:id="rId5"/>
    <p:sldLayoutId id="2147484644" r:id="rId6"/>
    <p:sldLayoutId id="2147484645" r:id="rId7"/>
    <p:sldLayoutId id="2147484646" r:id="rId8"/>
    <p:sldLayoutId id="2147484647" r:id="rId9"/>
    <p:sldLayoutId id="2147484648" r:id="rId10"/>
    <p:sldLayoutId id="2147484649" r:id="rId11"/>
    <p:sldLayoutId id="2147484650" r:id="rId12"/>
    <p:sldLayoutId id="214748465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Panina\&#1056;&#1072;&#1073;&#1086;&#1095;&#1080;&#1081;%20&#1089;&#1090;&#1086;&#1083;\Carnitine_structure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dr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" y="0"/>
            <a:ext cx="99046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523875" y="845840"/>
            <a:ext cx="89154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7B21"/>
                </a:solidFill>
              </a:rPr>
              <a:t> </a:t>
            </a:r>
            <a:br>
              <a:rPr lang="ru-RU" sz="2000" b="1" dirty="0" smtClean="0">
                <a:solidFill>
                  <a:srgbClr val="FF7B21"/>
                </a:solidFill>
              </a:rPr>
            </a:br>
            <a:r>
              <a:rPr lang="ru-RU" sz="2000" b="1" dirty="0" smtClean="0">
                <a:solidFill>
                  <a:srgbClr val="FF7B21"/>
                </a:solidFill>
              </a:rPr>
              <a:t>ПРИЧИНЫ МУЖСКОГО БЕСПЛОДИЯ*</a:t>
            </a:r>
          </a:p>
        </p:txBody>
      </p:sp>
      <p:sp>
        <p:nvSpPr>
          <p:cNvPr id="78851" name="Содержимое 2"/>
          <p:cNvSpPr>
            <a:spLocks noGrp="1"/>
          </p:cNvSpPr>
          <p:nvPr>
            <p:ph idx="1"/>
          </p:nvPr>
        </p:nvSpPr>
        <p:spPr>
          <a:xfrm>
            <a:off x="1281113" y="2060848"/>
            <a:ext cx="7704137" cy="4525962"/>
          </a:xfrm>
        </p:spPr>
        <p:txBody>
          <a:bodyPr/>
          <a:lstStyle/>
          <a:p>
            <a:pPr marL="266700" indent="-266700" algn="just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400" dirty="0" smtClean="0"/>
              <a:t>Некоторые заболевания (</a:t>
            </a:r>
            <a:r>
              <a:rPr lang="ru-RU" sz="1400" dirty="0" err="1" smtClean="0"/>
              <a:t>варикоцеле</a:t>
            </a:r>
            <a:r>
              <a:rPr lang="ru-RU" sz="1400" dirty="0" smtClean="0"/>
              <a:t>, водянка яичка, венерические инфекции).</a:t>
            </a:r>
          </a:p>
          <a:p>
            <a:pPr marL="266700" indent="-266700" algn="just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400" dirty="0" smtClean="0"/>
              <a:t>Перенесенные ранее детские инфекции (например, эпидемический паротит).</a:t>
            </a:r>
          </a:p>
          <a:p>
            <a:pPr marL="266700" indent="-266700" algn="just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400" dirty="0" smtClean="0"/>
              <a:t>Операции на органах малого таза.</a:t>
            </a:r>
          </a:p>
          <a:p>
            <a:pPr marL="266700" indent="-266700" algn="just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400" dirty="0" smtClean="0"/>
              <a:t>Стресс (эмоциональный, психологический и физический).</a:t>
            </a:r>
          </a:p>
          <a:p>
            <a:pPr marL="266700" indent="-266700" algn="just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400" dirty="0" smtClean="0"/>
              <a:t>Употребление некоторых лекарственных средств.</a:t>
            </a:r>
          </a:p>
          <a:p>
            <a:pPr marL="266700" indent="-266700" algn="just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400" dirty="0" smtClean="0"/>
              <a:t>Вредные привычки (курение, употребление алкоголя или наркотиков).</a:t>
            </a:r>
          </a:p>
          <a:p>
            <a:pPr marL="266700" indent="-266700" algn="just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400" dirty="0" smtClean="0"/>
              <a:t>Перегревания яичек.</a:t>
            </a:r>
          </a:p>
          <a:p>
            <a:pPr marL="266700" indent="-266700" algn="just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400" dirty="0" smtClean="0"/>
              <a:t>Вредные условия производства и т. п.</a:t>
            </a:r>
            <a:endParaRPr lang="ru-RU" sz="1400" dirty="0" smtClean="0">
              <a:solidFill>
                <a:srgbClr val="FFA219"/>
              </a:solidFill>
            </a:endParaRPr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1113" y="5149304"/>
            <a:ext cx="77041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ru-RU" sz="1000" i="1" dirty="0">
              <a:latin typeface="+mn-lt"/>
            </a:endParaRPr>
          </a:p>
          <a:p>
            <a:pPr algn="just">
              <a:defRPr/>
            </a:pPr>
            <a:r>
              <a:rPr lang="ru-RU" sz="1000" i="1" dirty="0">
                <a:latin typeface="+mn-lt"/>
              </a:rPr>
              <a:t>__________________________</a:t>
            </a:r>
          </a:p>
          <a:p>
            <a:pPr algn="just">
              <a:defRPr/>
            </a:pPr>
            <a:r>
              <a:rPr lang="ru-RU" sz="1000" i="1" dirty="0">
                <a:latin typeface="+mn-lt"/>
              </a:rPr>
              <a:t>*</a:t>
            </a:r>
            <a:r>
              <a:rPr lang="en-US" sz="1000" i="1" dirty="0">
                <a:latin typeface="+mn-lt"/>
              </a:rPr>
              <a:t> </a:t>
            </a:r>
            <a:r>
              <a:rPr lang="ru-RU" sz="1000" i="1" dirty="0">
                <a:latin typeface="+mn-lt"/>
              </a:rPr>
              <a:t>Демин Н.В. Некоторые вопросы диагностики и лечения мужского бесплодия вследствие </a:t>
            </a:r>
            <a:r>
              <a:rPr lang="ru-RU" sz="1000" i="1" dirty="0" err="1">
                <a:latin typeface="+mn-lt"/>
              </a:rPr>
              <a:t>олигоспермии</a:t>
            </a:r>
            <a:r>
              <a:rPr lang="ru-RU" sz="1000" i="1" dirty="0">
                <a:latin typeface="+mn-lt"/>
              </a:rPr>
              <a:t> и снижения подвижности сперматозоидов  //</a:t>
            </a:r>
            <a:r>
              <a:rPr lang="en-US" sz="1000" i="1" dirty="0">
                <a:latin typeface="+mn-lt"/>
              </a:rPr>
              <a:t> </a:t>
            </a:r>
            <a:r>
              <a:rPr lang="ru-RU" sz="1000" i="1" dirty="0">
                <a:latin typeface="+mn-lt"/>
              </a:rPr>
              <a:t>Русский медицинский журнал. Хирургия. Урология. – 2007. </a:t>
            </a:r>
            <a:r>
              <a:rPr lang="ru-RU" sz="1000" i="1" dirty="0"/>
              <a:t>–</a:t>
            </a:r>
            <a:r>
              <a:rPr lang="ru-RU" sz="1000" i="1" dirty="0">
                <a:latin typeface="+mn-lt"/>
              </a:rPr>
              <a:t> Т. 15. </a:t>
            </a:r>
            <a:r>
              <a:rPr lang="ru-RU" sz="1000" i="1" dirty="0"/>
              <a:t>–</a:t>
            </a:r>
            <a:r>
              <a:rPr lang="ru-RU" sz="1000" i="1" dirty="0">
                <a:latin typeface="+mn-lt"/>
              </a:rPr>
              <a:t> № 12</a:t>
            </a:r>
            <a:r>
              <a:rPr lang="ru-RU" sz="1000" dirty="0">
                <a:latin typeface="+mn-lt"/>
              </a:rPr>
              <a:t>.</a:t>
            </a:r>
          </a:p>
          <a:p>
            <a:pPr algn="just">
              <a:defRPr/>
            </a:pPr>
            <a:endParaRPr lang="ru-RU" sz="1000" dirty="0">
              <a:latin typeface="+mn-lt"/>
            </a:endParaRPr>
          </a:p>
          <a:p>
            <a:pPr algn="just">
              <a:defRPr/>
            </a:pPr>
            <a:endParaRPr lang="ru-RU" sz="1000" dirty="0">
              <a:latin typeface="+mn-lt"/>
            </a:endParaRPr>
          </a:p>
        </p:txBody>
      </p:sp>
      <p:pic>
        <p:nvPicPr>
          <p:cNvPr id="7" name="Рисунок 6" descr="Andr_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1045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br>
              <a:rPr lang="ru-RU" smtClean="0"/>
            </a:br>
            <a:endParaRPr lang="ru-RU" smtClean="0"/>
          </a:p>
        </p:txBody>
      </p:sp>
      <p:sp>
        <p:nvSpPr>
          <p:cNvPr id="79875" name="Содержимое 2"/>
          <p:cNvSpPr>
            <a:spLocks noGrp="1"/>
          </p:cNvSpPr>
          <p:nvPr>
            <p:ph idx="1"/>
          </p:nvPr>
        </p:nvSpPr>
        <p:spPr>
          <a:xfrm>
            <a:off x="704850" y="1196975"/>
            <a:ext cx="8640763" cy="4525963"/>
          </a:xfrm>
        </p:spPr>
        <p:txBody>
          <a:bodyPr/>
          <a:lstStyle/>
          <a:p>
            <a:pPr>
              <a:buFontTx/>
              <a:buNone/>
            </a:pPr>
            <a:endParaRPr lang="ru-RU" dirty="0" smtClean="0">
              <a:solidFill>
                <a:srgbClr val="FF7B21"/>
              </a:solidFill>
            </a:endParaRPr>
          </a:p>
          <a:p>
            <a:pPr>
              <a:buFontTx/>
              <a:buNone/>
            </a:pPr>
            <a:endParaRPr lang="ru-RU" dirty="0" smtClean="0">
              <a:solidFill>
                <a:srgbClr val="FF7B21"/>
              </a:solidFill>
            </a:endParaRPr>
          </a:p>
          <a:p>
            <a:pPr>
              <a:buFontTx/>
              <a:buNone/>
            </a:pPr>
            <a:endParaRPr lang="ru-RU" dirty="0" smtClean="0">
              <a:solidFill>
                <a:srgbClr val="FF7B21"/>
              </a:solidFill>
            </a:endParaRPr>
          </a:p>
          <a:p>
            <a:pPr algn="ctr">
              <a:buFontTx/>
              <a:buNone/>
            </a:pPr>
            <a:r>
              <a:rPr lang="ru-RU" b="1" dirty="0" smtClean="0">
                <a:solidFill>
                  <a:srgbClr val="FF7B21"/>
                </a:solidFill>
              </a:rPr>
              <a:t>КАРНИТОН В АНДРОЛОГИИ</a:t>
            </a:r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ru-RU" smtClean="0"/>
              <a:t> </a:t>
            </a:r>
          </a:p>
        </p:txBody>
      </p:sp>
      <p:pic>
        <p:nvPicPr>
          <p:cNvPr id="5" name="Рисунок 4" descr="Andr_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1045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ndr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" y="0"/>
            <a:ext cx="9904615" cy="6858000"/>
          </a:xfrm>
          <a:prstGeom prst="rect">
            <a:avLst/>
          </a:prstGeom>
        </p:spPr>
      </p:pic>
      <p:sp>
        <p:nvSpPr>
          <p:cNvPr id="8089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167813" y="6388100"/>
            <a:ext cx="242887" cy="255588"/>
          </a:xfrm>
          <a:noFill/>
        </p:spPr>
        <p:txBody>
          <a:bodyPr/>
          <a:lstStyle/>
          <a:p>
            <a:pPr algn="ctr" defTabSz="912813"/>
            <a:r>
              <a:rPr lang="en-US" sz="1600" b="1" smtClean="0">
                <a:solidFill>
                  <a:schemeClr val="bg1"/>
                </a:solidFill>
              </a:rPr>
              <a:t>  </a:t>
            </a:r>
            <a:endParaRPr lang="ru-RU" sz="1600" b="1" smtClean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74713" y="1487636"/>
            <a:ext cx="7534275" cy="357188"/>
          </a:xfrm>
          <a:prstGeom prst="rect">
            <a:avLst/>
          </a:prstGeom>
        </p:spPr>
        <p:txBody>
          <a:bodyPr/>
          <a:lstStyle/>
          <a:p>
            <a:pPr algn="ctr" defTabSz="912813">
              <a:defRPr/>
            </a:pPr>
            <a:r>
              <a:rPr lang="ru-RU" sz="2000" b="1" kern="0" dirty="0">
                <a:solidFill>
                  <a:srgbClr val="FF7B21"/>
                </a:solidFill>
                <a:latin typeface="+mj-lt"/>
                <a:ea typeface="+mj-ea"/>
                <a:cs typeface="+mj-cs"/>
              </a:rPr>
              <a:t>КАРНИТОН</a:t>
            </a:r>
            <a:r>
              <a:rPr lang="en-US" sz="2000" b="1" kern="0" dirty="0">
                <a:solidFill>
                  <a:srgbClr val="FF7B2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kern="0" dirty="0">
                <a:solidFill>
                  <a:srgbClr val="FF7B21"/>
                </a:solidFill>
                <a:latin typeface="+mj-lt"/>
                <a:ea typeface="+mj-ea"/>
                <a:cs typeface="+mj-cs"/>
              </a:rPr>
              <a:t>В АНДРОЛОГИИ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50900" y="2549128"/>
            <a:ext cx="43878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66700" indent="-266700" algn="just"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latin typeface="+mn-lt"/>
              </a:rPr>
              <a:t>Источник </a:t>
            </a:r>
            <a:r>
              <a:rPr lang="en-US" sz="1400" dirty="0">
                <a:latin typeface="+mn-lt"/>
              </a:rPr>
              <a:t>L</a:t>
            </a:r>
            <a:r>
              <a:rPr lang="ru-RU" sz="1400" dirty="0">
                <a:latin typeface="+mn-lt"/>
              </a:rPr>
              <a:t>-карнитина, который увеличивает подвижность, концентрацию сперматозоидов и объем </a:t>
            </a:r>
            <a:r>
              <a:rPr lang="ru-RU" sz="1400" dirty="0" err="1">
                <a:latin typeface="+mn-lt"/>
              </a:rPr>
              <a:t>эякулята</a:t>
            </a:r>
            <a:r>
              <a:rPr lang="ru-RU" sz="1400" dirty="0">
                <a:latin typeface="+mn-lt"/>
              </a:rPr>
              <a:t> при мужском бесплодии.</a:t>
            </a:r>
          </a:p>
          <a:p>
            <a:pPr marL="266700" indent="-266700" algn="just"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ru-RU" sz="1400" dirty="0">
              <a:latin typeface="+mn-lt"/>
            </a:endParaRPr>
          </a:p>
          <a:p>
            <a:pPr marL="266700" indent="-266700" algn="just"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1400" spc="20" dirty="0">
                <a:latin typeface="+mn-lt"/>
              </a:rPr>
              <a:t>Эффективен у пациентов с </a:t>
            </a:r>
            <a:r>
              <a:rPr lang="ru-RU" sz="1400" spc="20" dirty="0" err="1">
                <a:latin typeface="+mn-lt"/>
              </a:rPr>
              <a:t>идиопатическим</a:t>
            </a:r>
            <a:r>
              <a:rPr lang="ru-RU" sz="1400" spc="20" dirty="0">
                <a:latin typeface="+mn-lt"/>
              </a:rPr>
              <a:t> секреторным бесплодием и </a:t>
            </a:r>
            <a:r>
              <a:rPr lang="ru-RU" sz="1400" spc="20" dirty="0" err="1">
                <a:latin typeface="+mn-lt"/>
              </a:rPr>
              <a:t>варикоцеле</a:t>
            </a:r>
            <a:r>
              <a:rPr lang="ru-RU" sz="1400" spc="20" dirty="0">
                <a:latin typeface="+mn-lt"/>
              </a:rPr>
              <a:t>.</a:t>
            </a:r>
          </a:p>
          <a:p>
            <a:pPr marL="266700" indent="-266700" algn="just"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ru-RU" sz="1400" dirty="0">
              <a:latin typeface="+mn-lt"/>
            </a:endParaRPr>
          </a:p>
          <a:p>
            <a:pPr marL="266700" indent="-266700" algn="just"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1400" dirty="0">
                <a:latin typeface="+mn-lt"/>
              </a:rPr>
              <a:t>Один из самых доступных по цене препаратов </a:t>
            </a:r>
            <a:r>
              <a:rPr lang="en-US" sz="1400" dirty="0">
                <a:latin typeface="+mn-lt"/>
              </a:rPr>
              <a:t>L</a:t>
            </a:r>
            <a:r>
              <a:rPr lang="ru-RU" sz="1400" dirty="0">
                <a:latin typeface="+mn-lt"/>
              </a:rPr>
              <a:t>-</a:t>
            </a:r>
            <a:r>
              <a:rPr lang="ru-RU" sz="1400" dirty="0" err="1">
                <a:latin typeface="+mn-lt"/>
              </a:rPr>
              <a:t>карнитина</a:t>
            </a:r>
            <a:r>
              <a:rPr lang="ru-RU" sz="1400" dirty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ndr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" y="0"/>
            <a:ext cx="9904615" cy="6858000"/>
          </a:xfrm>
          <a:prstGeom prst="rect">
            <a:avLst/>
          </a:prstGeom>
        </p:spPr>
      </p:pic>
      <p:sp>
        <p:nvSpPr>
          <p:cNvPr id="8192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167813" y="6388100"/>
            <a:ext cx="242887" cy="255588"/>
          </a:xfrm>
          <a:noFill/>
        </p:spPr>
        <p:txBody>
          <a:bodyPr/>
          <a:lstStyle/>
          <a:p>
            <a:pPr algn="ctr" defTabSz="912813"/>
            <a:r>
              <a:rPr lang="en-US" sz="1600" b="1" smtClean="0">
                <a:solidFill>
                  <a:schemeClr val="bg1"/>
                </a:solidFill>
              </a:rPr>
              <a:t>  </a:t>
            </a:r>
            <a:endParaRPr lang="ru-RU" sz="1600" b="1" smtClean="0">
              <a:solidFill>
                <a:schemeClr val="bg1"/>
              </a:solidFill>
            </a:endParaRPr>
          </a:p>
        </p:txBody>
      </p:sp>
      <p:sp>
        <p:nvSpPr>
          <p:cNvPr id="81923" name="Rectangle 93"/>
          <p:cNvSpPr>
            <a:spLocks noChangeArrowheads="1"/>
          </p:cNvSpPr>
          <p:nvPr/>
        </p:nvSpPr>
        <p:spPr bwMode="auto">
          <a:xfrm>
            <a:off x="809625" y="2420938"/>
            <a:ext cx="42481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38" tIns="40069" rIns="80138" bIns="40069" anchor="ctr">
            <a:spAutoFit/>
          </a:bodyPr>
          <a:lstStyle/>
          <a:p>
            <a:pPr algn="just" defTabSz="801688"/>
            <a:r>
              <a:rPr lang="ru-RU" sz="1400" b="1">
                <a:solidFill>
                  <a:srgbClr val="333399"/>
                </a:solidFill>
              </a:rPr>
              <a:t>Содержание в 1 таблетке:</a:t>
            </a:r>
            <a:r>
              <a:rPr lang="ru-RU" sz="1400">
                <a:solidFill>
                  <a:srgbClr val="333399"/>
                </a:solidFill>
              </a:rPr>
              <a:t> </a:t>
            </a:r>
            <a:r>
              <a:rPr lang="ru-RU" sz="1400"/>
              <a:t>500 мг </a:t>
            </a:r>
            <a:r>
              <a:rPr lang="en-US" sz="1400"/>
              <a:t>L</a:t>
            </a:r>
            <a:r>
              <a:rPr lang="ru-RU" sz="1400"/>
              <a:t>-карнитина (в форме </a:t>
            </a:r>
            <a:r>
              <a:rPr lang="en-US" sz="1400"/>
              <a:t>L</a:t>
            </a:r>
            <a:r>
              <a:rPr lang="ru-RU" sz="1400"/>
              <a:t>-карнитина тартрата).</a:t>
            </a:r>
          </a:p>
          <a:p>
            <a:pPr algn="just" defTabSz="801688"/>
            <a:endParaRPr lang="ru-RU" sz="1400"/>
          </a:p>
          <a:p>
            <a:pPr algn="just" defTabSz="801688"/>
            <a:r>
              <a:rPr lang="ru-RU" sz="1400" b="1">
                <a:solidFill>
                  <a:srgbClr val="333399"/>
                </a:solidFill>
              </a:rPr>
              <a:t>Форма выпуска:</a:t>
            </a:r>
            <a:r>
              <a:rPr lang="ru-RU" sz="1400">
                <a:solidFill>
                  <a:srgbClr val="333399"/>
                </a:solidFill>
              </a:rPr>
              <a:t> </a:t>
            </a:r>
            <a:r>
              <a:rPr lang="ru-RU" sz="1400"/>
              <a:t>20 таблеток. </a:t>
            </a:r>
          </a:p>
          <a:p>
            <a:pPr algn="just" defTabSz="801688"/>
            <a:endParaRPr lang="ru-RU" sz="1400"/>
          </a:p>
          <a:p>
            <a:pPr algn="just" defTabSz="801688"/>
            <a:r>
              <a:rPr lang="ru-RU" sz="1400" b="1">
                <a:solidFill>
                  <a:schemeClr val="accent2"/>
                </a:solidFill>
              </a:rPr>
              <a:t>Порядок применения: </a:t>
            </a:r>
            <a:r>
              <a:rPr lang="ru-RU" sz="1400"/>
              <a:t>принимать по 2 таблетки 1–3 раза в день во время еды.</a:t>
            </a:r>
          </a:p>
          <a:p>
            <a:pPr algn="just" defTabSz="801688"/>
            <a:r>
              <a:rPr lang="ru-RU" sz="1400"/>
              <a:t>Продолжительность приема – 3 месяца.</a:t>
            </a:r>
          </a:p>
          <a:p>
            <a:pPr algn="just" defTabSz="801688"/>
            <a:endParaRPr lang="ru-RU" sz="1400"/>
          </a:p>
          <a:p>
            <a:pPr algn="just" defTabSz="801688"/>
            <a:r>
              <a:rPr lang="ru-RU" sz="1400" b="1">
                <a:solidFill>
                  <a:schemeClr val="accent2"/>
                </a:solidFill>
              </a:rPr>
              <a:t>Противопоказания: </a:t>
            </a:r>
          </a:p>
          <a:p>
            <a:pPr algn="just" defTabSz="801688"/>
            <a:r>
              <a:rPr lang="ru-RU" sz="1400"/>
              <a:t>индивидуальная непереносимость компонентов.</a:t>
            </a:r>
          </a:p>
        </p:txBody>
      </p:sp>
      <p:sp>
        <p:nvSpPr>
          <p:cNvPr id="81924" name="Rectangle 10"/>
          <p:cNvSpPr>
            <a:spLocks noChangeArrowheads="1"/>
          </p:cNvSpPr>
          <p:nvPr/>
        </p:nvSpPr>
        <p:spPr bwMode="auto">
          <a:xfrm>
            <a:off x="809625" y="1268760"/>
            <a:ext cx="81438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sz="2000" b="1" dirty="0">
                <a:solidFill>
                  <a:srgbClr val="FF7B21"/>
                </a:solidFill>
              </a:rPr>
              <a:t>ДОЗИРОВКИ И ПОРЯДОК ПРИМЕНЕНИЯ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br>
              <a:rPr lang="ru-RU" smtClean="0"/>
            </a:br>
            <a:endParaRPr lang="ru-RU" smtClean="0"/>
          </a:p>
        </p:txBody>
      </p:sp>
      <p:sp>
        <p:nvSpPr>
          <p:cNvPr id="82947" name="Содержимое 2"/>
          <p:cNvSpPr>
            <a:spLocks noGrp="1"/>
          </p:cNvSpPr>
          <p:nvPr>
            <p:ph idx="1"/>
          </p:nvPr>
        </p:nvSpPr>
        <p:spPr>
          <a:xfrm>
            <a:off x="560388" y="-16843"/>
            <a:ext cx="8915400" cy="4525963"/>
          </a:xfrm>
        </p:spPr>
        <p:txBody>
          <a:bodyPr/>
          <a:lstStyle/>
          <a:p>
            <a:pPr>
              <a:buFontTx/>
              <a:buNone/>
            </a:pPr>
            <a:endParaRPr lang="ru-RU" dirty="0" smtClean="0">
              <a:solidFill>
                <a:srgbClr val="FFA219"/>
              </a:solidFill>
            </a:endParaRPr>
          </a:p>
          <a:p>
            <a:pPr>
              <a:buFontTx/>
              <a:buNone/>
            </a:pPr>
            <a:endParaRPr lang="ru-RU" dirty="0" smtClean="0">
              <a:solidFill>
                <a:srgbClr val="FFA219"/>
              </a:solidFill>
            </a:endParaRPr>
          </a:p>
          <a:p>
            <a:pPr>
              <a:buFontTx/>
              <a:buNone/>
            </a:pPr>
            <a:endParaRPr lang="ru-RU" dirty="0" smtClean="0">
              <a:solidFill>
                <a:srgbClr val="FFA219"/>
              </a:solidFill>
            </a:endParaRP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FF7B21"/>
                </a:solidFill>
              </a:rPr>
              <a:t>КЛИНИЧЕСКИЕ ИССЛЕДОВАНИЯ</a:t>
            </a:r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81113" y="2790056"/>
            <a:ext cx="7343775" cy="1143000"/>
          </a:xfrm>
          <a:prstGeom prst="rect">
            <a:avLst/>
          </a:prstGeom>
        </p:spPr>
        <p:txBody>
          <a:bodyPr/>
          <a:lstStyle/>
          <a:p>
            <a:pPr marL="180975" indent="-180975" algn="just">
              <a:spcBef>
                <a:spcPts val="0"/>
              </a:spcBef>
              <a:spcAft>
                <a:spcPts val="0"/>
              </a:spcAft>
              <a:buClr>
                <a:srgbClr val="FF7B21"/>
              </a:buClr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</a:rPr>
              <a:t>Эффективность и безопасность применения </a:t>
            </a:r>
            <a:r>
              <a:rPr lang="ru-RU" dirty="0" err="1">
                <a:latin typeface="Arial" pitchFamily="34" charset="0"/>
              </a:rPr>
              <a:t>Карнитона</a:t>
            </a:r>
            <a:r>
              <a:rPr lang="ru-RU" dirty="0">
                <a:latin typeface="Arial" pitchFamily="34" charset="0"/>
              </a:rPr>
              <a:t> в комплексной терапии больных с </a:t>
            </a:r>
            <a:r>
              <a:rPr lang="ru-RU" dirty="0" err="1">
                <a:latin typeface="Arial" pitchFamily="34" charset="0"/>
              </a:rPr>
              <a:t>патоспермией</a:t>
            </a:r>
            <a:r>
              <a:rPr lang="ru-RU" dirty="0">
                <a:latin typeface="Arial" pitchFamily="34" charset="0"/>
              </a:rPr>
              <a:t>. </a:t>
            </a: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Clr>
                <a:srgbClr val="FF7B21"/>
              </a:buClr>
              <a:buFont typeface="Arial" pitchFamily="34" charset="0"/>
              <a:buChar char="•"/>
              <a:defRPr/>
            </a:pPr>
            <a:endParaRPr lang="ru-RU" dirty="0">
              <a:latin typeface="Arial" pitchFamily="34" charset="0"/>
            </a:endParaRP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Clr>
                <a:srgbClr val="FF7B21"/>
              </a:buClr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</a:rPr>
              <a:t>Оценка влияния </a:t>
            </a:r>
            <a:r>
              <a:rPr lang="en-US" dirty="0">
                <a:latin typeface="Arial" pitchFamily="34" charset="0"/>
              </a:rPr>
              <a:t>L</a:t>
            </a:r>
            <a:r>
              <a:rPr lang="ru-RU" dirty="0">
                <a:latin typeface="Arial" pitchFamily="34" charset="0"/>
              </a:rPr>
              <a:t>-</a:t>
            </a:r>
            <a:r>
              <a:rPr lang="ru-RU" dirty="0" err="1">
                <a:latin typeface="Arial" pitchFamily="34" charset="0"/>
              </a:rPr>
              <a:t>карнитина</a:t>
            </a:r>
            <a:r>
              <a:rPr lang="ru-RU" dirty="0">
                <a:latin typeface="Arial" pitchFamily="34" charset="0"/>
              </a:rPr>
              <a:t> </a:t>
            </a:r>
            <a:r>
              <a:rPr lang="ru-RU" dirty="0" err="1">
                <a:latin typeface="Arial" pitchFamily="34" charset="0"/>
              </a:rPr>
              <a:t>тартрата</a:t>
            </a:r>
            <a:r>
              <a:rPr lang="ru-RU" dirty="0">
                <a:latin typeface="Arial" pitchFamily="34" charset="0"/>
              </a:rPr>
              <a:t> на репродуктивную функцию мужчин фертильного возраста.</a:t>
            </a: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Clr>
                <a:srgbClr val="FF7B21"/>
              </a:buClr>
              <a:buFont typeface="Arial" pitchFamily="34" charset="0"/>
              <a:buChar char="•"/>
              <a:defRPr/>
            </a:pPr>
            <a:endParaRPr lang="ru-RU" dirty="0">
              <a:latin typeface="Arial" pitchFamily="34" charset="0"/>
            </a:endParaRP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Clr>
                <a:srgbClr val="FF7B21"/>
              </a:buClr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</a:rPr>
              <a:t>Влияние </a:t>
            </a:r>
            <a:r>
              <a:rPr lang="en-US" dirty="0">
                <a:latin typeface="Arial" pitchFamily="34" charset="0"/>
              </a:rPr>
              <a:t>L</a:t>
            </a:r>
            <a:r>
              <a:rPr lang="ru-RU" dirty="0">
                <a:latin typeface="Arial" pitchFamily="34" charset="0"/>
              </a:rPr>
              <a:t>-карнитина на некоторые показатели </a:t>
            </a:r>
            <a:r>
              <a:rPr lang="ru-RU" dirty="0" err="1">
                <a:latin typeface="Arial" pitchFamily="34" charset="0"/>
              </a:rPr>
              <a:t>эякулята</a:t>
            </a:r>
            <a:r>
              <a:rPr lang="ru-RU" dirty="0">
                <a:latin typeface="Arial" pitchFamily="34" charset="0"/>
              </a:rPr>
              <a:t> у мужчин из бесплодных пар.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FF7B21"/>
              </a:buClr>
              <a:buFont typeface="Arial" pitchFamily="34" charset="0"/>
              <a:buChar char="•"/>
              <a:defRPr/>
            </a:pPr>
            <a:endParaRPr lang="ru-RU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Andr_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1045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ru-RU" smtClean="0"/>
          </a:p>
        </p:txBody>
      </p:sp>
      <p:sp>
        <p:nvSpPr>
          <p:cNvPr id="839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 </a:t>
            </a:r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  <a:endParaRPr lang="ru-RU" smtClean="0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95250" y="1500188"/>
            <a:ext cx="96440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6" tIns="45649" rIns="91296" bIns="45649" anchor="ctr"/>
          <a:lstStyle/>
          <a:p>
            <a:pPr algn="ctr" defTabSz="993775">
              <a:defRPr/>
            </a:pPr>
            <a:r>
              <a:rPr lang="ru-RU" sz="2000" b="1" kern="0" dirty="0">
                <a:solidFill>
                  <a:srgbClr val="FF7B21"/>
                </a:solidFill>
                <a:latin typeface="+mj-lt"/>
                <a:ea typeface="+mj-ea"/>
                <a:cs typeface="+mj-cs"/>
              </a:rPr>
              <a:t>ЭФФЕКТИВНОСТЬ И БЕЗОПАСНОСТЬ ПРИМЕНЕНИЯ КАРНИТОНА             В КОМПЛЕКСНОЙ ТЕРАПИИ БОЛЬНЫХ С ПАТОСПЕРМИЕЙ</a:t>
            </a:r>
            <a:r>
              <a:rPr lang="ru-RU" sz="2000" b="1" kern="0" baseline="30000" dirty="0">
                <a:solidFill>
                  <a:srgbClr val="FF7B21"/>
                </a:solidFill>
                <a:latin typeface="+mj-lt"/>
                <a:ea typeface="+mj-ea"/>
                <a:cs typeface="+mj-cs"/>
              </a:rPr>
              <a:t>*</a:t>
            </a:r>
            <a:r>
              <a:rPr lang="ru-RU" sz="2000" b="1" kern="0" dirty="0">
                <a:solidFill>
                  <a:srgbClr val="FF7B2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ru-RU" sz="2000" b="1" kern="0" dirty="0">
                <a:solidFill>
                  <a:srgbClr val="FF7B21"/>
                </a:solidFill>
                <a:latin typeface="+mj-lt"/>
                <a:ea typeface="+mj-ea"/>
                <a:cs typeface="+mj-cs"/>
              </a:rPr>
            </a:br>
            <a:endParaRPr lang="ru-RU" sz="2000" b="1" kern="0" dirty="0">
              <a:solidFill>
                <a:srgbClr val="FF7B2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974" name="Rectangle 10"/>
          <p:cNvSpPr>
            <a:spLocks noChangeArrowheads="1"/>
          </p:cNvSpPr>
          <p:nvPr/>
        </p:nvSpPr>
        <p:spPr bwMode="auto">
          <a:xfrm>
            <a:off x="4089400" y="2578100"/>
            <a:ext cx="51847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algn="just" defTabSz="912813">
              <a:buClr>
                <a:schemeClr val="accent2"/>
              </a:buClr>
            </a:pPr>
            <a:r>
              <a:rPr lang="ru-RU" sz="1400" b="1">
                <a:solidFill>
                  <a:schemeClr val="accent2"/>
                </a:solidFill>
              </a:rPr>
              <a:t>База исследования</a:t>
            </a:r>
            <a:endParaRPr lang="ru-RU" sz="1400">
              <a:solidFill>
                <a:schemeClr val="accent2"/>
              </a:solidFill>
            </a:endParaRPr>
          </a:p>
          <a:p>
            <a:pPr algn="just" defTabSz="912813">
              <a:buClr>
                <a:schemeClr val="accent2"/>
              </a:buClr>
            </a:pPr>
            <a:r>
              <a:rPr lang="ru-RU" sz="1400"/>
              <a:t>кафедра урологии и андрологии Уральской государственной медицинской академии, Челябинск, 2011 г.</a:t>
            </a:r>
            <a:r>
              <a:rPr lang="ru-RU" sz="1400">
                <a:solidFill>
                  <a:srgbClr val="404040"/>
                </a:solidFill>
              </a:rPr>
              <a:t> </a:t>
            </a:r>
          </a:p>
          <a:p>
            <a:pPr algn="just" defTabSz="912813">
              <a:buClr>
                <a:schemeClr val="accent2"/>
              </a:buClr>
            </a:pPr>
            <a:endParaRPr lang="ru-RU" sz="1400" b="1">
              <a:solidFill>
                <a:srgbClr val="404040"/>
              </a:solidFill>
            </a:endParaRPr>
          </a:p>
          <a:p>
            <a:pPr algn="just" defTabSz="912813">
              <a:buClr>
                <a:schemeClr val="accent2"/>
              </a:buClr>
            </a:pPr>
            <a:r>
              <a:rPr lang="ru-RU" sz="1400" b="1">
                <a:solidFill>
                  <a:schemeClr val="accent2"/>
                </a:solidFill>
              </a:rPr>
              <a:t>Руководитель</a:t>
            </a:r>
          </a:p>
          <a:p>
            <a:pPr algn="just" defTabSz="912813">
              <a:buClr>
                <a:schemeClr val="accent2"/>
              </a:buClr>
            </a:pPr>
            <a:r>
              <a:rPr lang="ru-RU" sz="1400"/>
              <a:t>заведующий кафедрой, профессор Тарасов Н.И.</a:t>
            </a:r>
          </a:p>
          <a:p>
            <a:pPr algn="just" defTabSz="912813">
              <a:buClr>
                <a:schemeClr val="accent2"/>
              </a:buClr>
            </a:pPr>
            <a:endParaRPr lang="ru-RU" sz="1400"/>
          </a:p>
          <a:p>
            <a:pPr algn="just" defTabSz="912813">
              <a:buClr>
                <a:schemeClr val="accent2"/>
              </a:buClr>
            </a:pPr>
            <a:r>
              <a:rPr lang="ru-RU" sz="1400" b="1">
                <a:solidFill>
                  <a:schemeClr val="accent2"/>
                </a:solidFill>
              </a:rPr>
              <a:t>Группа исследования </a:t>
            </a:r>
          </a:p>
          <a:p>
            <a:pPr algn="just" defTabSz="912813">
              <a:buClr>
                <a:schemeClr val="accent2"/>
              </a:buClr>
            </a:pPr>
            <a:r>
              <a:rPr lang="ru-RU" sz="1400"/>
              <a:t>Основная (Карнитон 3 г/сутки 3 месяца) и контрольная группы по 30</a:t>
            </a:r>
            <a:r>
              <a:rPr lang="ru-RU" sz="1400">
                <a:solidFill>
                  <a:srgbClr val="404040"/>
                </a:solidFill>
              </a:rPr>
              <a:t> </a:t>
            </a:r>
            <a:r>
              <a:rPr lang="ru-RU" sz="1400"/>
              <a:t>пациентов с воспалительными заболеваниями мужских половых органов, варикоцеле, идиопатическим секреторным бесплодием</a:t>
            </a:r>
            <a:r>
              <a:rPr lang="ru-RU" sz="1400">
                <a:solidFill>
                  <a:srgbClr val="404040"/>
                </a:solidFill>
              </a:rPr>
              <a:t>. </a:t>
            </a:r>
          </a:p>
          <a:p>
            <a:pPr algn="just" defTabSz="912813">
              <a:buClr>
                <a:schemeClr val="accent2"/>
              </a:buClr>
              <a:buFont typeface="Wingdings" pitchFamily="2" charset="2"/>
              <a:buChar char="§"/>
            </a:pPr>
            <a:endParaRPr lang="ru-RU" sz="1400">
              <a:solidFill>
                <a:srgbClr val="404040"/>
              </a:solidFill>
            </a:endParaRPr>
          </a:p>
          <a:p>
            <a:pPr algn="just" defTabSz="912813">
              <a:buClr>
                <a:schemeClr val="accent2"/>
              </a:buClr>
              <a:buFont typeface="Wingdings" pitchFamily="2" charset="2"/>
              <a:buChar char="§"/>
            </a:pPr>
            <a:endParaRPr lang="ru-RU" sz="1400">
              <a:solidFill>
                <a:srgbClr val="404040"/>
              </a:solidFill>
            </a:endParaRPr>
          </a:p>
          <a:p>
            <a:pPr algn="just" defTabSz="912813">
              <a:buClr>
                <a:schemeClr val="accent2"/>
              </a:buClr>
              <a:buFont typeface="Wingdings" pitchFamily="2" charset="2"/>
              <a:buChar char="§"/>
            </a:pPr>
            <a:endParaRPr lang="ru-RU" sz="1400">
              <a:solidFill>
                <a:srgbClr val="404040"/>
              </a:solidFill>
            </a:endParaRPr>
          </a:p>
        </p:txBody>
      </p:sp>
      <p:sp>
        <p:nvSpPr>
          <p:cNvPr id="83975" name="Прямоугольник 7"/>
          <p:cNvSpPr>
            <a:spLocks noChangeArrowheads="1"/>
          </p:cNvSpPr>
          <p:nvPr/>
        </p:nvSpPr>
        <p:spPr bwMode="auto">
          <a:xfrm>
            <a:off x="488950" y="5732463"/>
            <a:ext cx="88566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 i="1" baseline="30000"/>
              <a:t>______________________________________</a:t>
            </a:r>
          </a:p>
          <a:p>
            <a:pPr algn="just"/>
            <a:r>
              <a:rPr lang="ru-RU" sz="1000" i="1" baseline="30000"/>
              <a:t>*</a:t>
            </a:r>
            <a:r>
              <a:rPr lang="en-US" sz="1000" i="1"/>
              <a:t> </a:t>
            </a:r>
            <a:r>
              <a:rPr lang="ru-RU" sz="1000" i="1"/>
              <a:t>Тарасов Н.И., Бавильский В.Ф., Кандалов А.М., Матыгин А.С. Эффективность и безопасность применения Карнитона в комплексной терапии больных с патоспермией // Андрология и генитальная хирургия. – 2011. – № 3.</a:t>
            </a:r>
          </a:p>
        </p:txBody>
      </p:sp>
      <p:pic>
        <p:nvPicPr>
          <p:cNvPr id="83976" name="Picture 9" descr="\\Svr-file\publik\Мартысь\фото д ю\iStock_000004194238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2786063"/>
            <a:ext cx="33178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Andr_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1045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1"/>
          <p:cNvSpPr txBox="1">
            <a:spLocks noChangeArrowheads="1"/>
          </p:cNvSpPr>
          <p:nvPr/>
        </p:nvSpPr>
        <p:spPr bwMode="auto">
          <a:xfrm>
            <a:off x="95250" y="1412776"/>
            <a:ext cx="9644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2000" b="1">
                <a:solidFill>
                  <a:srgbClr val="FF7B21"/>
                </a:solidFill>
              </a:rPr>
              <a:t>РЕЗУЛЬТАТЫ ИССЛЕДОВАНИЯ</a:t>
            </a:r>
          </a:p>
        </p:txBody>
      </p:sp>
      <p:sp>
        <p:nvSpPr>
          <p:cNvPr id="84995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167813" y="6388100"/>
            <a:ext cx="428625" cy="255588"/>
          </a:xfrm>
          <a:noFill/>
        </p:spPr>
        <p:txBody>
          <a:bodyPr/>
          <a:lstStyle/>
          <a:p>
            <a:pPr algn="ctr" defTabSz="912813"/>
            <a:r>
              <a:rPr lang="en-US" sz="1600" b="1" smtClean="0">
                <a:solidFill>
                  <a:schemeClr val="bg1"/>
                </a:solidFill>
              </a:rPr>
              <a:t> </a:t>
            </a:r>
            <a:endParaRPr lang="ru-RU" sz="1600" b="1" smtClean="0">
              <a:solidFill>
                <a:schemeClr val="bg1"/>
              </a:solidFill>
            </a:endParaRPr>
          </a:p>
        </p:txBody>
      </p:sp>
      <p:sp>
        <p:nvSpPr>
          <p:cNvPr id="84996" name="Прямоугольник 10"/>
          <p:cNvSpPr>
            <a:spLocks noChangeArrowheads="1"/>
          </p:cNvSpPr>
          <p:nvPr/>
        </p:nvSpPr>
        <p:spPr bwMode="auto">
          <a:xfrm>
            <a:off x="5094288" y="2623518"/>
            <a:ext cx="428783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buClr>
                <a:srgbClr val="333399"/>
              </a:buClr>
              <a:buFont typeface="Wingdings" pitchFamily="2" charset="2"/>
              <a:buChar char="§"/>
            </a:pPr>
            <a:r>
              <a:rPr lang="ru-RU" sz="1400"/>
              <a:t>Карнитон увеличивает подвижность и концентрацию сперматозоидов и объем эякулята у пациентов, страдающих идиопатическим секреторным бесплодием, и в послеоперационный период у пациентов с варикоцеле.</a:t>
            </a:r>
          </a:p>
          <a:p>
            <a:pPr marL="266700" indent="-266700" algn="just">
              <a:buClr>
                <a:srgbClr val="333399"/>
              </a:buClr>
              <a:buFont typeface="Wingdings" pitchFamily="2" charset="2"/>
              <a:buChar char="§"/>
            </a:pPr>
            <a:endParaRPr lang="ru-RU" sz="1400"/>
          </a:p>
          <a:p>
            <a:pPr marL="266700" indent="-266700" algn="just">
              <a:buClr>
                <a:srgbClr val="333399"/>
              </a:buClr>
              <a:buFont typeface="Wingdings" pitchFamily="2" charset="2"/>
              <a:buChar char="§"/>
            </a:pPr>
            <a:r>
              <a:rPr lang="ru-RU" sz="1400" b="1">
                <a:solidFill>
                  <a:srgbClr val="FF3300"/>
                </a:solidFill>
              </a:rPr>
              <a:t>Целесообразно включение Карнитона в комплексную терапию всех видов мужского бесплодия, сопровождающихся патоспермией.</a:t>
            </a:r>
            <a:endParaRPr lang="ru-RU" sz="1400">
              <a:solidFill>
                <a:srgbClr val="FF3300"/>
              </a:solidFill>
            </a:endParaRPr>
          </a:p>
        </p:txBody>
      </p:sp>
      <p:pic>
        <p:nvPicPr>
          <p:cNvPr id="84997" name="Рисунок 5" descr="122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2348880"/>
            <a:ext cx="42846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Andr_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1045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167813" y="6388100"/>
            <a:ext cx="428625" cy="255588"/>
          </a:xfrm>
          <a:noFill/>
        </p:spPr>
        <p:txBody>
          <a:bodyPr/>
          <a:lstStyle/>
          <a:p>
            <a:pPr algn="ctr" defTabSz="912813"/>
            <a:r>
              <a:rPr lang="en-US" sz="1600" b="1" smtClean="0">
                <a:solidFill>
                  <a:schemeClr val="bg1"/>
                </a:solidFill>
              </a:rPr>
              <a:t> </a:t>
            </a:r>
            <a:endParaRPr lang="ru-RU" sz="1600" b="1" smtClean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166688" y="1196975"/>
            <a:ext cx="9358312" cy="7921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000" b="1" kern="0" dirty="0">
                <a:solidFill>
                  <a:srgbClr val="FF7B21"/>
                </a:solidFill>
                <a:latin typeface="+mj-lt"/>
                <a:ea typeface="+mj-ea"/>
                <a:cs typeface="+mj-cs"/>
              </a:rPr>
              <a:t>ОЦЕНКА ВЛИЯНИЯ </a:t>
            </a:r>
            <a:r>
              <a:rPr lang="en-US" sz="2000" b="1" kern="0" dirty="0">
                <a:solidFill>
                  <a:srgbClr val="FF7B21"/>
                </a:solidFill>
                <a:latin typeface="+mj-lt"/>
                <a:ea typeface="+mj-ea"/>
                <a:cs typeface="+mj-cs"/>
              </a:rPr>
              <a:t>L</a:t>
            </a:r>
            <a:r>
              <a:rPr lang="ru-RU" sz="2000" b="1" kern="0" dirty="0">
                <a:solidFill>
                  <a:srgbClr val="FF7B21"/>
                </a:solidFill>
                <a:latin typeface="+mj-lt"/>
                <a:ea typeface="+mj-ea"/>
                <a:cs typeface="+mj-cs"/>
              </a:rPr>
              <a:t>-КАРНИТИНА ТАРТРАТА </a:t>
            </a:r>
          </a:p>
          <a:p>
            <a:pPr algn="ctr" eaLnBrk="0" hangingPunct="0">
              <a:defRPr/>
            </a:pPr>
            <a:r>
              <a:rPr lang="ru-RU" sz="2000" b="1" kern="0" dirty="0">
                <a:solidFill>
                  <a:srgbClr val="FF7B21"/>
                </a:solidFill>
                <a:latin typeface="+mj-lt"/>
                <a:ea typeface="+mj-ea"/>
                <a:cs typeface="+mj-cs"/>
              </a:rPr>
              <a:t>НА РЕПРОДУКТИВНУЮ ФУНКЦИЮ </a:t>
            </a:r>
          </a:p>
          <a:p>
            <a:pPr algn="ctr" eaLnBrk="0" hangingPunct="0">
              <a:defRPr/>
            </a:pPr>
            <a:r>
              <a:rPr lang="ru-RU" sz="2000" b="1" kern="0" dirty="0">
                <a:solidFill>
                  <a:srgbClr val="FF7B21"/>
                </a:solidFill>
                <a:latin typeface="+mj-lt"/>
                <a:ea typeface="+mj-ea"/>
                <a:cs typeface="+mj-cs"/>
              </a:rPr>
              <a:t>МУЖЧИН ФЕРТИЛЬНОГО ВОЗРАСТА</a:t>
            </a:r>
            <a:r>
              <a:rPr lang="ru-RU" sz="2000" b="1" kern="0" baseline="30000" dirty="0">
                <a:solidFill>
                  <a:srgbClr val="FF7B21"/>
                </a:solidFill>
                <a:latin typeface="+mj-lt"/>
                <a:ea typeface="+mj-ea"/>
                <a:cs typeface="+mj-cs"/>
              </a:rPr>
              <a:t>*</a:t>
            </a:r>
            <a:r>
              <a:rPr lang="ru-RU" sz="2000" b="1" kern="0" dirty="0">
                <a:solidFill>
                  <a:srgbClr val="FF7B2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b="1" kern="0" dirty="0">
                <a:solidFill>
                  <a:srgbClr val="FF7B21"/>
                </a:solidFill>
                <a:latin typeface="+mj-lt"/>
                <a:ea typeface="+mj-ea"/>
                <a:cs typeface="+mj-cs"/>
              </a:rPr>
            </a:br>
            <a:endParaRPr lang="ru-RU" sz="2000" b="1" kern="0" dirty="0">
              <a:solidFill>
                <a:srgbClr val="FF7B2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6020" name="Rectangle 10"/>
          <p:cNvSpPr>
            <a:spLocks noChangeArrowheads="1"/>
          </p:cNvSpPr>
          <p:nvPr/>
        </p:nvSpPr>
        <p:spPr bwMode="auto">
          <a:xfrm>
            <a:off x="4452938" y="2657450"/>
            <a:ext cx="4933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algn="just" defTabSz="912813">
              <a:buClr>
                <a:schemeClr val="accent2"/>
              </a:buClr>
            </a:pPr>
            <a:r>
              <a:rPr lang="ru-RU" sz="1400" b="1" dirty="0">
                <a:solidFill>
                  <a:schemeClr val="accent2"/>
                </a:solidFill>
              </a:rPr>
              <a:t>База исследования</a:t>
            </a:r>
          </a:p>
          <a:p>
            <a:pPr algn="just" defTabSz="912813">
              <a:buClr>
                <a:schemeClr val="accent2"/>
              </a:buClr>
            </a:pPr>
            <a:r>
              <a:rPr lang="ru-RU" sz="1400" dirty="0"/>
              <a:t>кафедра урологии и андрологии Санкт-Петербургской медицинской</a:t>
            </a:r>
            <a:r>
              <a:rPr lang="ru-RU" sz="1100" dirty="0"/>
              <a:t>  </a:t>
            </a:r>
            <a:r>
              <a:rPr lang="ru-RU" sz="1400" dirty="0"/>
              <a:t>академии</a:t>
            </a:r>
            <a:r>
              <a:rPr lang="ru-RU" sz="1000" dirty="0"/>
              <a:t>   </a:t>
            </a:r>
            <a:r>
              <a:rPr lang="ru-RU" sz="1400" dirty="0"/>
              <a:t>последипломного  образования, </a:t>
            </a:r>
          </a:p>
          <a:p>
            <a:pPr algn="just" defTabSz="912813">
              <a:buClr>
                <a:schemeClr val="accent2"/>
              </a:buClr>
            </a:pPr>
            <a:r>
              <a:rPr lang="ru-RU" sz="1400" dirty="0"/>
              <a:t>Санкт-Петербург, 2011 г.</a:t>
            </a:r>
          </a:p>
          <a:p>
            <a:pPr algn="just" defTabSz="912813">
              <a:buClr>
                <a:schemeClr val="accent2"/>
              </a:buClr>
            </a:pPr>
            <a:endParaRPr lang="ru-RU" sz="1400" b="1" dirty="0"/>
          </a:p>
          <a:p>
            <a:pPr algn="just" defTabSz="912813">
              <a:buClr>
                <a:schemeClr val="accent2"/>
              </a:buClr>
            </a:pPr>
            <a:r>
              <a:rPr lang="ru-RU" sz="1400" b="1" dirty="0">
                <a:solidFill>
                  <a:schemeClr val="accent2"/>
                </a:solidFill>
              </a:rPr>
              <a:t>Руководитель</a:t>
            </a:r>
          </a:p>
          <a:p>
            <a:pPr algn="just" defTabSz="912813">
              <a:buClr>
                <a:schemeClr val="accent2"/>
              </a:buClr>
            </a:pPr>
            <a:r>
              <a:rPr lang="ru-RU" sz="1400" dirty="0"/>
              <a:t>к.м.н. Фесенко В.Н.</a:t>
            </a:r>
          </a:p>
          <a:p>
            <a:pPr algn="just" defTabSz="912813">
              <a:buClr>
                <a:schemeClr val="accent2"/>
              </a:buClr>
            </a:pPr>
            <a:endParaRPr lang="ru-RU" sz="1400" dirty="0"/>
          </a:p>
          <a:p>
            <a:pPr algn="just" defTabSz="912813">
              <a:buClr>
                <a:schemeClr val="accent2"/>
              </a:buClr>
            </a:pPr>
            <a:r>
              <a:rPr lang="ru-RU" sz="1400" b="1" dirty="0">
                <a:solidFill>
                  <a:schemeClr val="accent2"/>
                </a:solidFill>
              </a:rPr>
              <a:t>Группа исследования </a:t>
            </a:r>
          </a:p>
          <a:p>
            <a:pPr algn="just" defTabSz="912813">
              <a:buClr>
                <a:schemeClr val="accent2"/>
              </a:buClr>
            </a:pPr>
            <a:r>
              <a:rPr lang="ru-RU" sz="1400" dirty="0"/>
              <a:t>30 пациентов с нарушениями нормальных показателей </a:t>
            </a:r>
            <a:r>
              <a:rPr lang="ru-RU" sz="1400" dirty="0" err="1"/>
              <a:t>спермограммы</a:t>
            </a:r>
            <a:r>
              <a:rPr lang="ru-RU" sz="1400" dirty="0"/>
              <a:t>. Все получали </a:t>
            </a:r>
            <a:r>
              <a:rPr lang="ru-RU" sz="1400" dirty="0" err="1"/>
              <a:t>Карнитон</a:t>
            </a:r>
            <a:r>
              <a:rPr lang="ru-RU" sz="1400" dirty="0"/>
              <a:t> по 3 г в сутки в течение 3 месяцев.</a:t>
            </a:r>
          </a:p>
          <a:p>
            <a:pPr algn="just" defTabSz="912813">
              <a:buClr>
                <a:schemeClr val="accent2"/>
              </a:buClr>
              <a:buFont typeface="Wingdings" pitchFamily="2" charset="2"/>
              <a:buChar char="§"/>
            </a:pPr>
            <a:endParaRPr lang="ru-RU" sz="1400" dirty="0"/>
          </a:p>
          <a:p>
            <a:pPr algn="just" defTabSz="912813">
              <a:buClr>
                <a:schemeClr val="accent2"/>
              </a:buClr>
              <a:buFont typeface="Wingdings" pitchFamily="2" charset="2"/>
              <a:buChar char="§"/>
            </a:pPr>
            <a:endParaRPr lang="ru-RU" sz="1400" dirty="0">
              <a:solidFill>
                <a:srgbClr val="404040"/>
              </a:solidFill>
            </a:endParaRPr>
          </a:p>
          <a:p>
            <a:pPr algn="just" defTabSz="912813">
              <a:buClr>
                <a:schemeClr val="accent2"/>
              </a:buClr>
              <a:buFont typeface="Wingdings" pitchFamily="2" charset="2"/>
              <a:buChar char="§"/>
            </a:pPr>
            <a:endParaRPr lang="ru-RU" sz="1400" dirty="0">
              <a:solidFill>
                <a:srgbClr val="404040"/>
              </a:solidFill>
            </a:endParaRPr>
          </a:p>
          <a:p>
            <a:pPr algn="just" defTabSz="912813">
              <a:buClr>
                <a:schemeClr val="accent2"/>
              </a:buClr>
              <a:buFont typeface="Wingdings" pitchFamily="2" charset="2"/>
              <a:buChar char="§"/>
            </a:pPr>
            <a:endParaRPr lang="ru-RU" sz="1400" dirty="0">
              <a:solidFill>
                <a:srgbClr val="404040"/>
              </a:solidFill>
            </a:endParaRP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595313" y="5786438"/>
            <a:ext cx="87185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000" i="1" baseline="30000" dirty="0"/>
              <a:t>______________________________________</a:t>
            </a:r>
          </a:p>
          <a:p>
            <a:pPr algn="just">
              <a:defRPr/>
            </a:pPr>
            <a:r>
              <a:rPr lang="ru-RU" sz="1000" i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ru-RU" sz="1000" i="1" dirty="0">
                <a:latin typeface="Arial" pitchFamily="34" charset="0"/>
              </a:rPr>
              <a:t>Фесенко В.Н., Михайличенко В.В., Новиков А.И., Фесенко С.В. Оценка влияния </a:t>
            </a:r>
            <a:r>
              <a:rPr lang="en-US" sz="1000" i="1" dirty="0">
                <a:latin typeface="Arial" pitchFamily="34" charset="0"/>
              </a:rPr>
              <a:t>L</a:t>
            </a:r>
            <a:r>
              <a:rPr lang="ru-RU" sz="1000" i="1" dirty="0">
                <a:latin typeface="Arial" pitchFamily="34" charset="0"/>
              </a:rPr>
              <a:t>-</a:t>
            </a:r>
            <a:r>
              <a:rPr lang="ru-RU" sz="1000" i="1" dirty="0" err="1">
                <a:latin typeface="Arial" pitchFamily="34" charset="0"/>
              </a:rPr>
              <a:t>карнитина</a:t>
            </a:r>
            <a:r>
              <a:rPr lang="ru-RU" sz="1000" i="1" dirty="0">
                <a:latin typeface="Arial" pitchFamily="34" charset="0"/>
              </a:rPr>
              <a:t> </a:t>
            </a:r>
            <a:r>
              <a:rPr lang="ru-RU" sz="1000" i="1" dirty="0" err="1">
                <a:latin typeface="Arial" pitchFamily="34" charset="0"/>
              </a:rPr>
              <a:t>тартрата</a:t>
            </a:r>
            <a:r>
              <a:rPr lang="ru-RU" sz="1000" i="1" dirty="0">
                <a:latin typeface="Arial" pitchFamily="34" charset="0"/>
              </a:rPr>
              <a:t> на репродуктивную функцию мужчин фертильного возраста // Проблемы репродукции. – 2011. – № 6.</a:t>
            </a:r>
            <a:endParaRPr lang="ru-RU" sz="1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6022" name="Picture 7" descr="\\Svr-file\publik\Мартысь\фото д ю\iStock_000007806623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2708920"/>
            <a:ext cx="3556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Andr_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1045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56688" y="6408738"/>
            <a:ext cx="433387" cy="476250"/>
          </a:xfrm>
          <a:noFill/>
        </p:spPr>
        <p:txBody>
          <a:bodyPr/>
          <a:lstStyle/>
          <a:p>
            <a:r>
              <a:rPr lang="ru-RU" sz="16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7043" name="Прямоугольник 5"/>
          <p:cNvSpPr>
            <a:spLocks noChangeArrowheads="1"/>
          </p:cNvSpPr>
          <p:nvPr/>
        </p:nvSpPr>
        <p:spPr bwMode="auto">
          <a:xfrm>
            <a:off x="452438" y="1354410"/>
            <a:ext cx="92154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2000" b="1">
                <a:solidFill>
                  <a:srgbClr val="FF7B21"/>
                </a:solidFill>
                <a:cs typeface="Arial" charset="0"/>
              </a:rPr>
              <a:t>РЕЗУЛЬТАТЫ ИССЛЕДОВАНИЯ</a:t>
            </a:r>
            <a:endParaRPr lang="ru-RU" sz="2000" b="1">
              <a:solidFill>
                <a:srgbClr val="FF7B21"/>
              </a:solidFill>
            </a:endParaRPr>
          </a:p>
          <a:p>
            <a:pPr algn="ctr" defTabSz="912813"/>
            <a:r>
              <a:rPr lang="ru-RU" sz="2000" b="1">
                <a:solidFill>
                  <a:srgbClr val="FF7B21"/>
                </a:solidFill>
                <a:cs typeface="Arial" charset="0"/>
              </a:rPr>
              <a:t> </a:t>
            </a:r>
          </a:p>
        </p:txBody>
      </p:sp>
      <p:sp>
        <p:nvSpPr>
          <p:cNvPr id="87044" name="TextBox 7"/>
          <p:cNvSpPr txBox="1">
            <a:spLocks noChangeArrowheads="1"/>
          </p:cNvSpPr>
          <p:nvPr/>
        </p:nvSpPr>
        <p:spPr bwMode="auto">
          <a:xfrm>
            <a:off x="5095875" y="3147789"/>
            <a:ext cx="392906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/>
              <a:t>Статистически значимое улучшение морфофункциональных параметров эякулята </a:t>
            </a:r>
            <a:r>
              <a:rPr lang="ru-RU" sz="1400" b="1">
                <a:solidFill>
                  <a:srgbClr val="FF0000"/>
                </a:solidFill>
              </a:rPr>
              <a:t>приводит к наступлению беременности </a:t>
            </a:r>
            <a:r>
              <a:rPr lang="ru-RU" sz="1400" b="1"/>
              <a:t>у жен исследованных пациентов.</a:t>
            </a:r>
          </a:p>
        </p:txBody>
      </p:sp>
      <p:sp>
        <p:nvSpPr>
          <p:cNvPr id="87045" name="Текст 7"/>
          <p:cNvSpPr>
            <a:spLocks noGrp="1"/>
          </p:cNvSpPr>
          <p:nvPr>
            <p:ph type="body" sz="half" idx="1"/>
          </p:nvPr>
        </p:nvSpPr>
        <p:spPr>
          <a:xfrm>
            <a:off x="166688" y="1214438"/>
            <a:ext cx="46037" cy="457200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</a:p>
        </p:txBody>
      </p:sp>
      <p:pic>
        <p:nvPicPr>
          <p:cNvPr id="87046" name="Рисунок 7" descr="13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2076226"/>
            <a:ext cx="4138613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Andr_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10454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Текст 2"/>
          <p:cNvSpPr>
            <a:spLocks noGrp="1"/>
          </p:cNvSpPr>
          <p:nvPr>
            <p:ph type="body" sz="half" idx="1"/>
          </p:nvPr>
        </p:nvSpPr>
        <p:spPr>
          <a:xfrm>
            <a:off x="5457825" y="3317875"/>
            <a:ext cx="3816350" cy="714375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1600" b="1" dirty="0" err="1" smtClean="0">
                <a:solidFill>
                  <a:srgbClr val="FF0000"/>
                </a:solidFill>
              </a:rPr>
              <a:t>Карнитон</a:t>
            </a:r>
            <a:r>
              <a:rPr lang="ru-RU" sz="1400" b="1" dirty="0" smtClean="0">
                <a:solidFill>
                  <a:srgbClr val="FF0000"/>
                </a:solidFill>
              </a:rPr>
              <a:t> может применяться в профилактике и терапии секреторного бесплодия у мужчин.</a:t>
            </a:r>
            <a:endParaRPr lang="ru-RU" sz="1400" dirty="0" smtClean="0">
              <a:solidFill>
                <a:srgbClr val="FF0000"/>
              </a:solidFill>
            </a:endParaRPr>
          </a:p>
          <a:p>
            <a:pPr marL="0" indent="0" algn="just">
              <a:buFontTx/>
              <a:buNone/>
            </a:pPr>
            <a:endParaRPr lang="ru-RU" sz="1400" b="1" i="1" dirty="0" smtClean="0">
              <a:solidFill>
                <a:srgbClr val="FF0000"/>
              </a:solidFill>
            </a:endParaRPr>
          </a:p>
        </p:txBody>
      </p:sp>
      <p:sp>
        <p:nvSpPr>
          <p:cNvPr id="8806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56688" y="6408738"/>
            <a:ext cx="433387" cy="476250"/>
          </a:xfrm>
          <a:noFill/>
        </p:spPr>
        <p:txBody>
          <a:bodyPr/>
          <a:lstStyle/>
          <a:p>
            <a:r>
              <a:rPr lang="ru-RU" sz="16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8068" name="Прямоугольник 5"/>
          <p:cNvSpPr>
            <a:spLocks noChangeArrowheads="1"/>
          </p:cNvSpPr>
          <p:nvPr/>
        </p:nvSpPr>
        <p:spPr bwMode="auto">
          <a:xfrm>
            <a:off x="1238250" y="1385888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2000" b="1">
                <a:solidFill>
                  <a:srgbClr val="FF7B21"/>
                </a:solidFill>
                <a:cs typeface="Arial" charset="0"/>
              </a:rPr>
              <a:t>РЕЗУЛЬТАТЫ ИССЛЕДОВАНИЯ </a:t>
            </a:r>
            <a:endParaRPr lang="ru-RU" sz="2000">
              <a:solidFill>
                <a:srgbClr val="FF7B21"/>
              </a:solidFill>
              <a:cs typeface="Arial" charset="0"/>
            </a:endParaRPr>
          </a:p>
        </p:txBody>
      </p:sp>
      <p:pic>
        <p:nvPicPr>
          <p:cNvPr id="88069" name="Рисунок 5" descr="14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2143125"/>
            <a:ext cx="42068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Andr_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10454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9688" y="2500313"/>
            <a:ext cx="5672137" cy="3240087"/>
          </a:xfrm>
        </p:spPr>
        <p:txBody>
          <a:bodyPr/>
          <a:lstStyle/>
          <a:p>
            <a:pPr marL="342900" indent="-342900" algn="just" eaLnBrk="1" hangingPunct="1">
              <a:lnSpc>
                <a:spcPct val="150000"/>
              </a:lnSpc>
              <a:spcBef>
                <a:spcPts val="0"/>
              </a:spcBef>
              <a:buClr>
                <a:srgbClr val="333399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Arial Narrow" pitchFamily="34" charset="0"/>
              </a:rPr>
              <a:t>L</a:t>
            </a:r>
            <a:r>
              <a:rPr lang="ru-RU" sz="2000" b="1" dirty="0" smtClean="0">
                <a:latin typeface="Arial Narrow" pitchFamily="34" charset="0"/>
              </a:rPr>
              <a:t>-</a:t>
            </a:r>
            <a:r>
              <a:rPr lang="ru-RU" sz="2000" b="1" dirty="0" err="1" smtClean="0">
                <a:latin typeface="Arial Narrow" pitchFamily="34" charset="0"/>
              </a:rPr>
              <a:t>карнитин</a:t>
            </a:r>
            <a:r>
              <a:rPr lang="ru-RU" sz="2000" b="1" dirty="0" smtClean="0">
                <a:latin typeface="Arial Narrow" pitchFamily="34" charset="0"/>
              </a:rPr>
              <a:t>.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ts val="0"/>
              </a:spcBef>
              <a:buClr>
                <a:srgbClr val="333399"/>
              </a:buClr>
              <a:buFont typeface="Wingdings" pitchFamily="2" charset="2"/>
              <a:buChar char="§"/>
              <a:defRPr/>
            </a:pPr>
            <a:r>
              <a:rPr lang="ru-RU" sz="2000" b="1" dirty="0" smtClean="0">
                <a:latin typeface="Arial Narrow" pitchFamily="34" charset="0"/>
              </a:rPr>
              <a:t>Актуальность проблемы бесплодия.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ts val="0"/>
              </a:spcBef>
              <a:buClr>
                <a:srgbClr val="333399"/>
              </a:buClr>
              <a:buFont typeface="Wingdings" pitchFamily="2" charset="2"/>
              <a:buChar char="§"/>
              <a:defRPr/>
            </a:pPr>
            <a:r>
              <a:rPr lang="ru-RU" sz="2000" b="1" dirty="0" err="1" smtClean="0">
                <a:latin typeface="Arial Narrow" pitchFamily="34" charset="0"/>
              </a:rPr>
              <a:t>Карнитон</a:t>
            </a:r>
            <a:r>
              <a:rPr lang="ru-RU" sz="2000" b="1" dirty="0" smtClean="0">
                <a:latin typeface="Arial Narrow" pitchFamily="34" charset="0"/>
              </a:rPr>
              <a:t> в андрологии.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ts val="0"/>
              </a:spcBef>
              <a:buClr>
                <a:srgbClr val="333399"/>
              </a:buClr>
              <a:buFont typeface="Wingdings" pitchFamily="2" charset="2"/>
              <a:buChar char="§"/>
              <a:defRPr/>
            </a:pPr>
            <a:r>
              <a:rPr lang="ru-RU" sz="2000" b="1" dirty="0" smtClean="0">
                <a:latin typeface="Arial Narrow" pitchFamily="34" charset="0"/>
              </a:rPr>
              <a:t>Клинические исследования.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Clr>
                <a:srgbClr val="333399"/>
              </a:buClr>
              <a:buFontTx/>
              <a:buNone/>
              <a:defRPr/>
            </a:pPr>
            <a:endParaRPr lang="ru-RU" sz="2000" b="1" dirty="0" smtClean="0">
              <a:latin typeface="Arial Narrow" pitchFamily="34" charset="0"/>
            </a:endParaRPr>
          </a:p>
        </p:txBody>
      </p:sp>
      <p:sp>
        <p:nvSpPr>
          <p:cNvPr id="7168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71684" name="Заголовок 5"/>
          <p:cNvSpPr>
            <a:spLocks noGrp="1"/>
          </p:cNvSpPr>
          <p:nvPr>
            <p:ph type="title"/>
          </p:nvPr>
        </p:nvSpPr>
        <p:spPr>
          <a:xfrm>
            <a:off x="704528" y="0"/>
            <a:ext cx="8915400" cy="1143000"/>
          </a:xfrm>
        </p:spPr>
        <p:txBody>
          <a:bodyPr/>
          <a:lstStyle/>
          <a:p>
            <a:r>
              <a:rPr lang="en-US" smtClean="0"/>
              <a:t> </a:t>
            </a:r>
            <a:endParaRPr lang="ru-RU" smtClean="0"/>
          </a:p>
        </p:txBody>
      </p:sp>
      <p:pic>
        <p:nvPicPr>
          <p:cNvPr id="71685" name="Рисунок 4" descr="Untitled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071688"/>
            <a:ext cx="3214688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Andr_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1045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56688" y="6408738"/>
            <a:ext cx="433387" cy="476250"/>
          </a:xfrm>
          <a:noFill/>
        </p:spPr>
        <p:txBody>
          <a:bodyPr/>
          <a:lstStyle/>
          <a:p>
            <a:r>
              <a:rPr lang="ru-RU" sz="16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909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52550" y="1293639"/>
            <a:ext cx="7632700" cy="911225"/>
          </a:xfrm>
        </p:spPr>
        <p:txBody>
          <a:bodyPr/>
          <a:lstStyle/>
          <a:p>
            <a:r>
              <a:rPr lang="ru-RU" sz="2000" b="1" smtClean="0">
                <a:solidFill>
                  <a:srgbClr val="FF7B21"/>
                </a:solidFill>
              </a:rPr>
              <a:t>ВЛИЯНИЕ </a:t>
            </a:r>
            <a:r>
              <a:rPr lang="en-US" sz="2000" b="1" smtClean="0">
                <a:solidFill>
                  <a:srgbClr val="FF7B21"/>
                </a:solidFill>
              </a:rPr>
              <a:t>L</a:t>
            </a:r>
            <a:r>
              <a:rPr lang="ru-RU" sz="2000" b="1" smtClean="0">
                <a:solidFill>
                  <a:srgbClr val="FF7B21"/>
                </a:solidFill>
              </a:rPr>
              <a:t>-КАРНИТИНА НА НЕКОТОРЫЕ ПОКАЗАТЕЛИ ЭЯКУЛЯТА У МУЖЧИН ИЗ БЕСПЛОДНЫХ ПАР*</a:t>
            </a:r>
          </a:p>
        </p:txBody>
      </p:sp>
      <p:sp>
        <p:nvSpPr>
          <p:cNvPr id="89092" name="Rectangle 10"/>
          <p:cNvSpPr>
            <a:spLocks noChangeArrowheads="1"/>
          </p:cNvSpPr>
          <p:nvPr/>
        </p:nvSpPr>
        <p:spPr bwMode="auto">
          <a:xfrm>
            <a:off x="4448175" y="2497138"/>
            <a:ext cx="47529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algn="just"/>
            <a:r>
              <a:rPr lang="ru-RU" sz="1400" b="1">
                <a:solidFill>
                  <a:schemeClr val="accent2"/>
                </a:solidFill>
              </a:rPr>
              <a:t>База исследования</a:t>
            </a:r>
          </a:p>
          <a:p>
            <a:pPr algn="just"/>
            <a:r>
              <a:rPr lang="ru-RU" sz="1400"/>
              <a:t>Кафедра биохимии Башкирского государственного медицинского университета, г. Уфа.</a:t>
            </a:r>
            <a:endParaRPr lang="ru-RU" sz="1400">
              <a:solidFill>
                <a:srgbClr val="404040"/>
              </a:solidFill>
            </a:endParaRPr>
          </a:p>
          <a:p>
            <a:pPr algn="just"/>
            <a:endParaRPr lang="ru-RU" sz="1400" b="1">
              <a:solidFill>
                <a:schemeClr val="accent2"/>
              </a:solidFill>
            </a:endParaRPr>
          </a:p>
          <a:p>
            <a:pPr algn="just"/>
            <a:r>
              <a:rPr lang="ru-RU" sz="1400" b="1">
                <a:solidFill>
                  <a:schemeClr val="accent2"/>
                </a:solidFill>
              </a:rPr>
              <a:t>Руководитель</a:t>
            </a:r>
          </a:p>
          <a:p>
            <a:pPr algn="just"/>
            <a:r>
              <a:rPr lang="ru-RU" sz="1400"/>
              <a:t>профессор Галимов Ш.Н.</a:t>
            </a:r>
            <a:endParaRPr lang="ru-RU" sz="1400">
              <a:solidFill>
                <a:srgbClr val="404040"/>
              </a:solidFill>
            </a:endParaRPr>
          </a:p>
          <a:p>
            <a:pPr algn="just"/>
            <a:endParaRPr lang="ru-RU" sz="1400" b="1">
              <a:solidFill>
                <a:srgbClr val="404040"/>
              </a:solidFill>
            </a:endParaRPr>
          </a:p>
          <a:p>
            <a:pPr algn="just"/>
            <a:r>
              <a:rPr lang="ru-RU" sz="1400" b="1">
                <a:solidFill>
                  <a:srgbClr val="333399"/>
                </a:solidFill>
              </a:rPr>
              <a:t>Группа исследования</a:t>
            </a:r>
          </a:p>
          <a:p>
            <a:pPr algn="just"/>
            <a:r>
              <a:rPr lang="ru-RU" sz="1400"/>
              <a:t>В исследовании приняли участие 60 мужчин из бесплодных пар. Карнитон назначался в дозировке 1 г в сутки в течение 3 месяцев.</a:t>
            </a:r>
            <a:endParaRPr lang="ru-RU" sz="1400">
              <a:solidFill>
                <a:srgbClr val="404040"/>
              </a:solidFill>
            </a:endParaRPr>
          </a:p>
          <a:p>
            <a:pPr algn="just"/>
            <a:endParaRPr lang="ru-RU" sz="1400">
              <a:solidFill>
                <a:srgbClr val="404040"/>
              </a:solidFill>
            </a:endParaRPr>
          </a:p>
          <a:p>
            <a:pPr algn="just"/>
            <a:endParaRPr lang="ru-RU" sz="1400">
              <a:solidFill>
                <a:srgbClr val="404040"/>
              </a:solidFill>
            </a:endParaRPr>
          </a:p>
          <a:p>
            <a:pPr algn="just"/>
            <a:endParaRPr lang="ru-RU" sz="1400">
              <a:solidFill>
                <a:srgbClr val="404040"/>
              </a:solidFill>
            </a:endParaRPr>
          </a:p>
          <a:p>
            <a:pPr algn="just">
              <a:buFontTx/>
              <a:buChar char="•"/>
            </a:pPr>
            <a:endParaRPr lang="ru-RU" sz="1400">
              <a:solidFill>
                <a:srgbClr val="404040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01638" y="5805488"/>
            <a:ext cx="88725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000" i="1" baseline="30000" dirty="0"/>
              <a:t>______________________________________</a:t>
            </a:r>
          </a:p>
          <a:p>
            <a:pPr algn="just">
              <a:defRPr/>
            </a:pPr>
            <a:r>
              <a:rPr lang="ru-RU" sz="1000" i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ru-RU" sz="100" i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000" i="1" dirty="0" err="1">
                <a:latin typeface="Arial" pitchFamily="34" charset="0"/>
              </a:rPr>
              <a:t>Галимов</a:t>
            </a:r>
            <a:r>
              <a:rPr lang="ru-RU" sz="1000" i="1" dirty="0">
                <a:latin typeface="Arial" pitchFamily="34" charset="0"/>
              </a:rPr>
              <a:t> Ш.Н., </a:t>
            </a:r>
            <a:r>
              <a:rPr lang="ru-RU" sz="1000" i="1" dirty="0" err="1">
                <a:latin typeface="Arial" pitchFamily="34" charset="0"/>
              </a:rPr>
              <a:t>Громенко</a:t>
            </a:r>
            <a:r>
              <a:rPr lang="ru-RU" sz="1000" i="1" dirty="0">
                <a:latin typeface="Arial" pitchFamily="34" charset="0"/>
              </a:rPr>
              <a:t> Д.С., </a:t>
            </a:r>
            <a:r>
              <a:rPr lang="ru-RU" sz="1000" i="1" dirty="0" err="1">
                <a:latin typeface="Arial" pitchFamily="34" charset="0"/>
              </a:rPr>
              <a:t>Галимова</a:t>
            </a:r>
            <a:r>
              <a:rPr lang="ru-RU" sz="1000" i="1" dirty="0">
                <a:latin typeface="Arial" pitchFamily="34" charset="0"/>
              </a:rPr>
              <a:t> Э.Ф., </a:t>
            </a:r>
            <a:r>
              <a:rPr lang="ru-RU" sz="1000" i="1" dirty="0" err="1">
                <a:latin typeface="Arial" pitchFamily="34" charset="0"/>
              </a:rPr>
              <a:t>Громенко</a:t>
            </a:r>
            <a:r>
              <a:rPr lang="ru-RU" sz="1000" i="1" dirty="0">
                <a:latin typeface="Arial" pitchFamily="34" charset="0"/>
              </a:rPr>
              <a:t> Ю.Ю., </a:t>
            </a:r>
            <a:r>
              <a:rPr lang="ru-RU" sz="1000" i="1" dirty="0" err="1">
                <a:latin typeface="Arial" pitchFamily="34" charset="0"/>
              </a:rPr>
              <a:t>Исхаков</a:t>
            </a:r>
            <a:r>
              <a:rPr lang="ru-RU" sz="1000" i="1" dirty="0">
                <a:latin typeface="Arial" pitchFamily="34" charset="0"/>
              </a:rPr>
              <a:t> И.Р.</a:t>
            </a:r>
            <a:r>
              <a:rPr lang="ru-RU" sz="1000" i="1" cap="all" dirty="0">
                <a:latin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</a:rPr>
              <a:t>Влияние </a:t>
            </a:r>
            <a:r>
              <a:rPr lang="en-US" sz="1000" i="1" dirty="0">
                <a:latin typeface="Arial" pitchFamily="34" charset="0"/>
              </a:rPr>
              <a:t>L</a:t>
            </a:r>
            <a:r>
              <a:rPr lang="ru-RU" sz="1000" i="1" dirty="0">
                <a:latin typeface="Arial" pitchFamily="34" charset="0"/>
              </a:rPr>
              <a:t>-</a:t>
            </a:r>
            <a:r>
              <a:rPr lang="ru-RU" sz="1000" i="1" dirty="0" err="1">
                <a:latin typeface="Arial" pitchFamily="34" charset="0"/>
              </a:rPr>
              <a:t>карнитина</a:t>
            </a:r>
            <a:r>
              <a:rPr lang="ru-RU" sz="1000" i="1" dirty="0">
                <a:latin typeface="Arial" pitchFamily="34" charset="0"/>
              </a:rPr>
              <a:t> на некоторые показатели </a:t>
            </a:r>
            <a:r>
              <a:rPr lang="ru-RU" sz="1000" i="1" dirty="0" err="1">
                <a:latin typeface="Arial" pitchFamily="34" charset="0"/>
              </a:rPr>
              <a:t>эякулята</a:t>
            </a:r>
            <a:r>
              <a:rPr lang="ru-RU" sz="1000" i="1" dirty="0">
                <a:latin typeface="Arial" pitchFamily="34" charset="0"/>
              </a:rPr>
              <a:t> у мужчин из бесплодных пар /</a:t>
            </a:r>
            <a:r>
              <a:rPr lang="ru-RU" sz="1000" i="1" cap="all" dirty="0">
                <a:latin typeface="Arial" pitchFamily="34" charset="0"/>
              </a:rPr>
              <a:t>/ </a:t>
            </a:r>
            <a:r>
              <a:rPr lang="ru-RU" sz="1000" i="1" dirty="0">
                <a:latin typeface="Arial" pitchFamily="34" charset="0"/>
              </a:rPr>
              <a:t>Урология</a:t>
            </a:r>
            <a:r>
              <a:rPr lang="ru-RU" sz="1000" i="1" cap="all" dirty="0">
                <a:latin typeface="Arial" pitchFamily="34" charset="0"/>
              </a:rPr>
              <a:t>. – 2012. – № 1.</a:t>
            </a:r>
            <a:endParaRPr lang="ru-RU" sz="1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9094" name="Picture 7" descr="\\Svr-file\publik\Мартысь\фото д ю\iStock_000019069585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2571750"/>
            <a:ext cx="35464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Andr_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1045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1"/>
          <p:cNvSpPr txBox="1">
            <a:spLocks noChangeArrowheads="1"/>
          </p:cNvSpPr>
          <p:nvPr/>
        </p:nvSpPr>
        <p:spPr bwMode="auto">
          <a:xfrm>
            <a:off x="238125" y="1444625"/>
            <a:ext cx="9358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2000" b="1">
                <a:solidFill>
                  <a:srgbClr val="FF7B21"/>
                </a:solidFill>
              </a:rPr>
              <a:t>РЕЗУЛЬТАТЫ ИССЛЕДОВАНИЯ</a:t>
            </a:r>
          </a:p>
        </p:txBody>
      </p:sp>
      <p:sp>
        <p:nvSpPr>
          <p:cNvPr id="90115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167813" y="6388100"/>
            <a:ext cx="428625" cy="255588"/>
          </a:xfrm>
          <a:noFill/>
        </p:spPr>
        <p:txBody>
          <a:bodyPr/>
          <a:lstStyle/>
          <a:p>
            <a:pPr algn="ctr" defTabSz="912813"/>
            <a:r>
              <a:rPr lang="en-US" sz="1600" b="1" smtClean="0">
                <a:solidFill>
                  <a:schemeClr val="bg1"/>
                </a:solidFill>
              </a:rPr>
              <a:t> </a:t>
            </a:r>
            <a:endParaRPr lang="ru-RU" sz="1600" b="1" smtClean="0">
              <a:solidFill>
                <a:schemeClr val="bg1"/>
              </a:solidFill>
            </a:endParaRPr>
          </a:p>
        </p:txBody>
      </p:sp>
      <p:sp>
        <p:nvSpPr>
          <p:cNvPr id="25604" name="Прямоугольник 10"/>
          <p:cNvSpPr>
            <a:spLocks noChangeArrowheads="1"/>
          </p:cNvSpPr>
          <p:nvPr/>
        </p:nvSpPr>
        <p:spPr bwMode="auto">
          <a:xfrm>
            <a:off x="4921250" y="2502123"/>
            <a:ext cx="4532313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buClr>
                <a:srgbClr val="333399"/>
              </a:buClr>
              <a:buFont typeface="Wingdings" pitchFamily="2" charset="2"/>
              <a:buChar char="§"/>
              <a:defRPr/>
            </a:pPr>
            <a:r>
              <a:rPr lang="ru-RU" sz="1400" spc="10" dirty="0"/>
              <a:t>Статистически значимое увеличение доли прогрессивно-подвижных сперматозоидов категории А.</a:t>
            </a:r>
          </a:p>
          <a:p>
            <a:pPr marL="266700" indent="-266700" algn="just">
              <a:buClr>
                <a:srgbClr val="333399"/>
              </a:buClr>
              <a:defRPr/>
            </a:pPr>
            <a:endParaRPr lang="ru-RU" sz="1400" spc="10" dirty="0"/>
          </a:p>
          <a:p>
            <a:pPr marL="266700" indent="-266700" algn="just">
              <a:buClr>
                <a:srgbClr val="333399"/>
              </a:buClr>
              <a:buFont typeface="Wingdings" pitchFamily="2" charset="2"/>
              <a:buChar char="§"/>
              <a:defRPr/>
            </a:pPr>
            <a:r>
              <a:rPr lang="ru-RU" sz="1400" spc="20" dirty="0"/>
              <a:t>Установлена высокая </a:t>
            </a:r>
            <a:r>
              <a:rPr lang="ru-RU" sz="1400" spc="20" dirty="0" err="1"/>
              <a:t>антиокислительная</a:t>
            </a:r>
            <a:r>
              <a:rPr lang="ru-RU" sz="1400" spc="20" dirty="0"/>
              <a:t> </a:t>
            </a:r>
            <a:r>
              <a:rPr lang="ru-RU" sz="1400" spc="10" dirty="0"/>
              <a:t>активность </a:t>
            </a:r>
            <a:r>
              <a:rPr lang="ru-RU" sz="1400" spc="10" dirty="0" err="1"/>
              <a:t>Карнитона</a:t>
            </a:r>
            <a:r>
              <a:rPr lang="ru-RU" sz="1400" spc="10" dirty="0"/>
              <a:t>.</a:t>
            </a:r>
          </a:p>
          <a:p>
            <a:pPr marL="266700" indent="-266700" algn="just">
              <a:buClr>
                <a:srgbClr val="333399"/>
              </a:buClr>
              <a:buFont typeface="Wingdings" pitchFamily="2" charset="2"/>
              <a:buChar char="§"/>
              <a:defRPr/>
            </a:pPr>
            <a:endParaRPr lang="ru-RU" sz="1400" spc="10" dirty="0"/>
          </a:p>
          <a:p>
            <a:pPr marL="266700" indent="-266700" algn="just">
              <a:buClr>
                <a:srgbClr val="333399"/>
              </a:buClr>
              <a:buFont typeface="Wingdings" pitchFamily="2" charset="2"/>
              <a:buChar char="§"/>
              <a:defRPr/>
            </a:pPr>
            <a:r>
              <a:rPr lang="ru-RU" sz="1400" spc="10" dirty="0"/>
              <a:t>Беременность у женщин на фоне терапии супруга наступила в 23 % случаев.</a:t>
            </a:r>
          </a:p>
          <a:p>
            <a:pPr marL="266700" indent="-266700" algn="just">
              <a:buClr>
                <a:srgbClr val="333399"/>
              </a:buClr>
              <a:buFont typeface="Wingdings" pitchFamily="2" charset="2"/>
              <a:buChar char="§"/>
              <a:defRPr/>
            </a:pPr>
            <a:endParaRPr lang="ru-RU" sz="1400" spc="10" dirty="0">
              <a:solidFill>
                <a:srgbClr val="FF0000"/>
              </a:solidFill>
            </a:endParaRPr>
          </a:p>
          <a:p>
            <a:pPr marL="266700" indent="-266700" algn="just">
              <a:buClr>
                <a:srgbClr val="333399"/>
              </a:buClr>
              <a:buFont typeface="Wingdings" pitchFamily="2" charset="2"/>
              <a:buChar char="§"/>
              <a:defRPr/>
            </a:pPr>
            <a:r>
              <a:rPr lang="ru-RU" sz="1400" b="1" spc="10" dirty="0" err="1">
                <a:solidFill>
                  <a:srgbClr val="FF0000"/>
                </a:solidFill>
              </a:rPr>
              <a:t>Карнитон</a:t>
            </a:r>
            <a:r>
              <a:rPr lang="ru-RU" sz="1400" b="1" spc="10" dirty="0">
                <a:solidFill>
                  <a:srgbClr val="FF0000"/>
                </a:solidFill>
              </a:rPr>
              <a:t> может быть рекомендован в комплексной терапии </a:t>
            </a:r>
            <a:r>
              <a:rPr lang="ru-RU" sz="1400" b="1" spc="10" dirty="0" err="1">
                <a:solidFill>
                  <a:srgbClr val="FF0000"/>
                </a:solidFill>
              </a:rPr>
              <a:t>идиопатического</a:t>
            </a:r>
            <a:r>
              <a:rPr lang="ru-RU" sz="1400" b="1" spc="10" dirty="0">
                <a:solidFill>
                  <a:srgbClr val="FF0000"/>
                </a:solidFill>
              </a:rPr>
              <a:t> мужского бесплодия.</a:t>
            </a:r>
            <a:endParaRPr lang="ru-RU" sz="1400" spc="10" dirty="0">
              <a:solidFill>
                <a:srgbClr val="FF0000"/>
              </a:solidFill>
            </a:endParaRPr>
          </a:p>
        </p:txBody>
      </p:sp>
      <p:pic>
        <p:nvPicPr>
          <p:cNvPr id="90117" name="Рисунок 6" descr="666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2287811"/>
            <a:ext cx="409575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Andr_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10454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5"/>
          <p:cNvSpPr txBox="1">
            <a:spLocks noChangeArrowheads="1"/>
          </p:cNvSpPr>
          <p:nvPr/>
        </p:nvSpPr>
        <p:spPr bwMode="auto">
          <a:xfrm>
            <a:off x="1309688" y="1714500"/>
            <a:ext cx="712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7B21"/>
                </a:solidFill>
              </a:rPr>
              <a:t> L-КАРНИТИН </a:t>
            </a:r>
          </a:p>
        </p:txBody>
      </p:sp>
      <p:sp>
        <p:nvSpPr>
          <p:cNvPr id="72707" name="TextBox 4"/>
          <p:cNvSpPr txBox="1">
            <a:spLocks noChangeArrowheads="1"/>
          </p:cNvSpPr>
          <p:nvPr/>
        </p:nvSpPr>
        <p:spPr bwMode="auto">
          <a:xfrm>
            <a:off x="2371725" y="4643438"/>
            <a:ext cx="5676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(</a:t>
            </a:r>
            <a:r>
              <a:rPr lang="en-US" i="1"/>
              <a:t>3R</a:t>
            </a:r>
            <a:r>
              <a:rPr lang="ru-RU" i="1"/>
              <a:t>)-3-гидрокси-4-(триметиламмонио)бутаноат</a:t>
            </a:r>
          </a:p>
        </p:txBody>
      </p:sp>
      <p:pic>
        <p:nvPicPr>
          <p:cNvPr id="72708" name="Picture 3" descr="C:\Documents and Settings\Panina\Рабочий стол\Carnitine_structure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432050" y="2692400"/>
            <a:ext cx="52578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Andr_b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906000" cy="1045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3"/>
          <p:cNvSpPr>
            <a:spLocks noGrp="1" noChangeArrowheads="1"/>
          </p:cNvSpPr>
          <p:nvPr>
            <p:ph idx="1"/>
          </p:nvPr>
        </p:nvSpPr>
        <p:spPr>
          <a:xfrm>
            <a:off x="4381500" y="1989138"/>
            <a:ext cx="4748213" cy="2952750"/>
          </a:xfrm>
        </p:spPr>
        <p:txBody>
          <a:bodyPr lIns="91440" tIns="45720" rIns="91440" bIns="45720"/>
          <a:lstStyle/>
          <a:p>
            <a:pPr marL="180975" indent="-180975" algn="just" defTabSz="912813"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1400" dirty="0" smtClean="0"/>
              <a:t>L-</a:t>
            </a:r>
            <a:r>
              <a:rPr lang="ru-RU" sz="1400" dirty="0" err="1" smtClean="0"/>
              <a:t>карнитин</a:t>
            </a:r>
            <a:r>
              <a:rPr lang="ru-RU" sz="1400" dirty="0" smtClean="0"/>
              <a:t> – аминокислота, </a:t>
            </a:r>
            <a:r>
              <a:rPr lang="ru-RU" sz="1400" dirty="0" err="1" smtClean="0"/>
              <a:t>витаминоподобное</a:t>
            </a:r>
            <a:r>
              <a:rPr lang="ru-RU" sz="1400" dirty="0" smtClean="0"/>
              <a:t> вещество.</a:t>
            </a:r>
          </a:p>
          <a:p>
            <a:pPr marL="180975" indent="-180975" algn="just" defTabSz="912813"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sz="1400" dirty="0" smtClean="0"/>
          </a:p>
          <a:p>
            <a:pPr marL="180975" indent="-180975" algn="just" defTabSz="912813"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sz="1400" dirty="0" smtClean="0"/>
              <a:t>Основная метаболическая функция </a:t>
            </a:r>
            <a:r>
              <a:rPr lang="en-US" sz="1400" dirty="0" smtClean="0"/>
              <a:t>L-</a:t>
            </a:r>
            <a:r>
              <a:rPr lang="ru-RU" sz="1400" dirty="0" err="1" smtClean="0"/>
              <a:t>карнитина</a:t>
            </a:r>
            <a:r>
              <a:rPr lang="en-US" sz="1400" dirty="0" smtClean="0"/>
              <a:t> </a:t>
            </a:r>
            <a:r>
              <a:rPr lang="ru-RU" sz="1400" dirty="0" smtClean="0"/>
              <a:t>– транспорт длинноцепочечных жирных кислот через </a:t>
            </a:r>
            <a:r>
              <a:rPr lang="ru-RU" sz="1400" dirty="0" err="1" smtClean="0"/>
              <a:t>митохондриальную</a:t>
            </a:r>
            <a:r>
              <a:rPr lang="ru-RU" sz="1400" dirty="0" smtClean="0"/>
              <a:t> мембрану, благодаря чему организм обеспечивается энергией. </a:t>
            </a:r>
          </a:p>
          <a:p>
            <a:pPr marL="180975" indent="-180975" algn="just" defTabSz="912813"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sz="1400" dirty="0" smtClean="0"/>
          </a:p>
          <a:p>
            <a:pPr marL="180975" indent="-180975" algn="just" defTabSz="912813"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1400" dirty="0" smtClean="0"/>
              <a:t>L-</a:t>
            </a:r>
            <a:r>
              <a:rPr lang="ru-RU" sz="1400" dirty="0" err="1" smtClean="0"/>
              <a:t>карнитин</a:t>
            </a:r>
            <a:r>
              <a:rPr lang="ru-RU" sz="1400" dirty="0" smtClean="0"/>
              <a:t> обнаруживается во всех органах, в особенно больших количествах он содержится в мышцах, миокарде,</a:t>
            </a:r>
            <a:r>
              <a:rPr lang="en-US" sz="1400" dirty="0" smtClean="0"/>
              <a:t> </a:t>
            </a:r>
            <a:r>
              <a:rPr lang="ru-RU" sz="1400" dirty="0" smtClean="0"/>
              <a:t>печени, почках и мозге.</a:t>
            </a:r>
          </a:p>
          <a:p>
            <a:pPr marL="180975" indent="-180975" algn="just" defTabSz="912813"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sz="1400" dirty="0" smtClean="0"/>
          </a:p>
          <a:p>
            <a:pPr marL="180975" indent="-180975" algn="just" defTabSz="912813"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sz="1400" dirty="0" smtClean="0"/>
              <a:t>При нехватке</a:t>
            </a:r>
            <a:r>
              <a:rPr lang="en-US" sz="1400" dirty="0" smtClean="0"/>
              <a:t> L-</a:t>
            </a:r>
            <a:r>
              <a:rPr lang="ru-RU" sz="1400" dirty="0" err="1" smtClean="0"/>
              <a:t>карнитина</a:t>
            </a:r>
            <a:r>
              <a:rPr lang="en-US" sz="1400" dirty="0" smtClean="0"/>
              <a:t> </a:t>
            </a:r>
            <a:r>
              <a:rPr lang="ru-RU" sz="1400" dirty="0" smtClean="0"/>
              <a:t>нарушается </a:t>
            </a:r>
            <a:r>
              <a:rPr lang="ru-RU" sz="1400" dirty="0" err="1" smtClean="0"/>
              <a:t>энергообмен</a:t>
            </a:r>
            <a:r>
              <a:rPr lang="ru-RU" sz="1400" dirty="0" smtClean="0"/>
              <a:t>, в результате чего появляется мышечная слабость, развивается быстрая утомляемость, гипотония, сонливость, возникают нарушения функции сердца и печени. </a:t>
            </a:r>
          </a:p>
          <a:p>
            <a:pPr algn="just" defTabSz="912813"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sz="1400" dirty="0" smtClean="0"/>
          </a:p>
          <a:p>
            <a:pPr algn="just" defTabSz="912813"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sz="1400" dirty="0" smtClean="0"/>
          </a:p>
        </p:txBody>
      </p:sp>
      <p:sp>
        <p:nvSpPr>
          <p:cNvPr id="73731" name="Text Box 14"/>
          <p:cNvSpPr txBox="1">
            <a:spLocks noChangeArrowheads="1"/>
          </p:cNvSpPr>
          <p:nvPr/>
        </p:nvSpPr>
        <p:spPr bwMode="auto">
          <a:xfrm>
            <a:off x="704850" y="1300163"/>
            <a:ext cx="8424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ru-RU" sz="2000" b="1">
                <a:solidFill>
                  <a:srgbClr val="FF7B21"/>
                </a:solidFill>
              </a:rPr>
              <a:t> L-КАРНИТИН: ОСНОВНЫЕ ФУНКЦИИ В ОРГАНИЗМЕ</a:t>
            </a:r>
          </a:p>
        </p:txBody>
      </p:sp>
      <p:pic>
        <p:nvPicPr>
          <p:cNvPr id="73732" name="Рисунок 4" descr="митохондр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4016375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Andr_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1045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br>
              <a:rPr lang="ru-RU" smtClean="0"/>
            </a:br>
            <a:endParaRPr lang="ru-RU" smtClean="0"/>
          </a:p>
        </p:txBody>
      </p:sp>
      <p:sp>
        <p:nvSpPr>
          <p:cNvPr id="74755" name="Содержимое 2"/>
          <p:cNvSpPr>
            <a:spLocks noGrp="1"/>
          </p:cNvSpPr>
          <p:nvPr>
            <p:ph idx="1"/>
          </p:nvPr>
        </p:nvSpPr>
        <p:spPr>
          <a:xfrm>
            <a:off x="666750" y="1329010"/>
            <a:ext cx="8891588" cy="7318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b="1" dirty="0" smtClean="0">
                <a:solidFill>
                  <a:srgbClr val="FF7B21"/>
                </a:solidFill>
              </a:rPr>
              <a:t>ЗНАЧЕНИЕ </a:t>
            </a:r>
            <a:r>
              <a:rPr lang="en-US" sz="2000" b="1" dirty="0" smtClean="0">
                <a:solidFill>
                  <a:srgbClr val="FF7B21"/>
                </a:solidFill>
              </a:rPr>
              <a:t>L</a:t>
            </a:r>
            <a:r>
              <a:rPr lang="ru-RU" sz="2000" b="1" dirty="0" smtClean="0">
                <a:solidFill>
                  <a:srgbClr val="FF7B21"/>
                </a:solidFill>
              </a:rPr>
              <a:t>-КАРНИТИНА В СПЕРМАТОГЕНЕЗЕ</a:t>
            </a:r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1065213" y="2194843"/>
            <a:ext cx="784860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>
              <a:buClr>
                <a:srgbClr val="333399"/>
              </a:buClr>
              <a:buFont typeface="Wingdings" pitchFamily="2" charset="2"/>
              <a:buChar char="§"/>
              <a:defRPr/>
            </a:pPr>
            <a:r>
              <a:rPr lang="ru-RU" sz="1400" dirty="0"/>
              <a:t>Физиологическая роль придатка яичка (эпидидимиса) заключается в его действии на метаболизм сперматозоидов посредством множества соединений, секретируемых эпителием. Среди этих соединений выделяется </a:t>
            </a:r>
            <a:r>
              <a:rPr lang="en-US" sz="1400" dirty="0"/>
              <a:t>L-</a:t>
            </a:r>
            <a:r>
              <a:rPr lang="ru-RU" sz="1400" dirty="0" err="1"/>
              <a:t>карнитин</a:t>
            </a:r>
            <a:r>
              <a:rPr lang="ru-RU" sz="1400" dirty="0"/>
              <a:t>.</a:t>
            </a:r>
          </a:p>
          <a:p>
            <a:pPr marL="180975" indent="-180975" algn="just">
              <a:buClr>
                <a:srgbClr val="333399"/>
              </a:buClr>
              <a:buFont typeface="Wingdings" pitchFamily="2" charset="2"/>
              <a:buChar char="§"/>
              <a:defRPr/>
            </a:pPr>
            <a:endParaRPr lang="ru-RU" sz="1400" dirty="0"/>
          </a:p>
          <a:p>
            <a:pPr marL="180975" indent="-180975" algn="just">
              <a:buClr>
                <a:srgbClr val="333399"/>
              </a:buClr>
              <a:buFont typeface="Wingdings" pitchFamily="2" charset="2"/>
              <a:buChar char="§"/>
              <a:defRPr/>
            </a:pPr>
            <a:r>
              <a:rPr lang="ru-RU" sz="1400" dirty="0"/>
              <a:t>Сперматозоиды, образовавшиеся в яичках, транспортируются в семявыносящий проток через эпидидимис, где приобретают подвижность и оплодотворяющую способность.</a:t>
            </a:r>
          </a:p>
          <a:p>
            <a:pPr marL="180975" indent="-180975" algn="just">
              <a:buClr>
                <a:srgbClr val="333399"/>
              </a:buClr>
              <a:buFont typeface="Wingdings" pitchFamily="2" charset="2"/>
              <a:buChar char="§"/>
              <a:defRPr/>
            </a:pPr>
            <a:endParaRPr lang="ru-RU" sz="1400" dirty="0"/>
          </a:p>
          <a:p>
            <a:pPr marL="180975" indent="-180975" algn="just">
              <a:buClr>
                <a:srgbClr val="333399"/>
              </a:buClr>
              <a:buFont typeface="Wingdings" pitchFamily="2" charset="2"/>
              <a:buChar char="§"/>
              <a:defRPr/>
            </a:pPr>
            <a:r>
              <a:rPr lang="ru-RU" sz="1400" dirty="0" err="1"/>
              <a:t>Эпидидимальная</a:t>
            </a:r>
            <a:r>
              <a:rPr lang="ru-RU" sz="1400" dirty="0"/>
              <a:t> плазма содержит самые высокие концентрации </a:t>
            </a:r>
            <a:r>
              <a:rPr lang="ru-RU" sz="1400" dirty="0" err="1"/>
              <a:t>L-карнитина</a:t>
            </a:r>
            <a:r>
              <a:rPr lang="ru-RU" sz="1400" dirty="0"/>
              <a:t> в человеческом теле – в 2000 раз выше, чем в циркулирующей крови.</a:t>
            </a:r>
          </a:p>
          <a:p>
            <a:pPr marL="180975" indent="-180975" algn="just">
              <a:buClr>
                <a:srgbClr val="333399"/>
              </a:buClr>
              <a:buFont typeface="Wingdings" pitchFamily="2" charset="2"/>
              <a:buChar char="§"/>
              <a:defRPr/>
            </a:pPr>
            <a:endParaRPr lang="ru-RU" sz="1400" dirty="0"/>
          </a:p>
          <a:p>
            <a:pPr marL="180975" indent="-180975" algn="just">
              <a:buClr>
                <a:srgbClr val="333399"/>
              </a:buClr>
              <a:buFont typeface="Wingdings" pitchFamily="2" charset="2"/>
              <a:buChar char="§"/>
              <a:defRPr/>
            </a:pPr>
            <a:r>
              <a:rPr lang="en-US" sz="1400" dirty="0"/>
              <a:t>L</a:t>
            </a:r>
            <a:r>
              <a:rPr lang="ru-RU" sz="1400" dirty="0"/>
              <a:t>-</a:t>
            </a:r>
            <a:r>
              <a:rPr lang="ru-RU" sz="1400" dirty="0" err="1"/>
              <a:t>карнитин</a:t>
            </a:r>
            <a:r>
              <a:rPr lang="ru-RU" sz="1400" dirty="0"/>
              <a:t> используется сперматозоидами для </a:t>
            </a:r>
            <a:r>
              <a:rPr lang="ru-RU" sz="1400" dirty="0" err="1"/>
              <a:t>β-окисления </a:t>
            </a:r>
            <a:r>
              <a:rPr lang="ru-RU" sz="1400" dirty="0"/>
              <a:t>длинноцепочечных жирных кислот в митохондриях.</a:t>
            </a:r>
          </a:p>
          <a:p>
            <a:pPr algn="ctr">
              <a:defRPr/>
            </a:pPr>
            <a:endParaRPr lang="ru-RU" sz="1400" i="1" dirty="0">
              <a:solidFill>
                <a:srgbClr val="FFA219"/>
              </a:solidFill>
            </a:endParaRPr>
          </a:p>
          <a:p>
            <a:pPr algn="ctr">
              <a:defRPr/>
            </a:pPr>
            <a:r>
              <a:rPr lang="ru-RU" sz="1400" b="1" i="1" dirty="0" err="1">
                <a:solidFill>
                  <a:srgbClr val="FF7B21"/>
                </a:solidFill>
              </a:rPr>
              <a:t>L-карнитин</a:t>
            </a:r>
            <a:r>
              <a:rPr lang="ru-RU" sz="1400" b="1" i="1" dirty="0">
                <a:solidFill>
                  <a:srgbClr val="FF7B21"/>
                </a:solidFill>
              </a:rPr>
              <a:t> играет ключевую роль в метаболизме сперматозоидов, обеспечивая доступность энергии, которая используется ими для движения, созревания и процесса сперматогенеза. </a:t>
            </a:r>
          </a:p>
          <a:p>
            <a:pPr algn="just">
              <a:defRPr/>
            </a:pPr>
            <a:endParaRPr lang="ru-RU" sz="1400" dirty="0"/>
          </a:p>
        </p:txBody>
      </p:sp>
      <p:pic>
        <p:nvPicPr>
          <p:cNvPr id="6" name="Рисунок 5" descr="Andr_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1045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989856"/>
            <a:ext cx="8915400" cy="1143000"/>
          </a:xfrm>
        </p:spPr>
        <p:txBody>
          <a:bodyPr/>
          <a:lstStyle/>
          <a:p>
            <a:pPr defTabSz="912813" eaLnBrk="1" hangingPunct="1"/>
            <a:r>
              <a:rPr lang="ru-RU" sz="2000" b="1" smtClean="0">
                <a:solidFill>
                  <a:srgbClr val="FF7B21"/>
                </a:solidFill>
              </a:rPr>
              <a:t>ИСТОЧНИКИ </a:t>
            </a:r>
            <a:r>
              <a:rPr lang="en-US" sz="2000" b="1" smtClean="0">
                <a:solidFill>
                  <a:srgbClr val="FF7B21"/>
                </a:solidFill>
              </a:rPr>
              <a:t>L</a:t>
            </a:r>
            <a:r>
              <a:rPr lang="ru-RU" sz="2000" b="1" smtClean="0">
                <a:solidFill>
                  <a:srgbClr val="FF7B21"/>
                </a:solidFill>
              </a:rPr>
              <a:t>-КАРНИТИНА</a:t>
            </a:r>
            <a:r>
              <a:rPr lang="en-US" sz="2000" b="1" smtClean="0">
                <a:solidFill>
                  <a:srgbClr val="FF7B21"/>
                </a:solidFill>
              </a:rPr>
              <a:t> </a:t>
            </a:r>
            <a:endParaRPr lang="ru-RU" sz="2000" b="1" smtClean="0">
              <a:solidFill>
                <a:srgbClr val="FF7B21"/>
              </a:solidFill>
            </a:endParaRPr>
          </a:p>
        </p:txBody>
      </p:sp>
      <p:sp>
        <p:nvSpPr>
          <p:cNvPr id="11267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5024438" y="2211809"/>
            <a:ext cx="4357687" cy="2651125"/>
          </a:xfrm>
        </p:spPr>
        <p:txBody>
          <a:bodyPr lIns="91440" tIns="45720" rIns="91440" bIns="45720"/>
          <a:lstStyle/>
          <a:p>
            <a:pPr marL="266700" indent="-266700" algn="just" defTabSz="912813"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1400" dirty="0" smtClean="0"/>
              <a:t>L-</a:t>
            </a:r>
            <a:r>
              <a:rPr lang="ru-RU" sz="1400" dirty="0" err="1" smtClean="0"/>
              <a:t>карнитин</a:t>
            </a:r>
            <a:r>
              <a:rPr lang="ru-RU" sz="1400" dirty="0" smtClean="0"/>
              <a:t> синтезируется в организме </a:t>
            </a:r>
            <a:r>
              <a:rPr lang="ru-RU" sz="1400" spc="-20" dirty="0" smtClean="0"/>
              <a:t>человека из предшественника – </a:t>
            </a:r>
            <a:r>
              <a:rPr lang="ru-RU" sz="1400" spc="-20" dirty="0" err="1" smtClean="0"/>
              <a:t>глутаминовой</a:t>
            </a:r>
            <a:r>
              <a:rPr lang="ru-RU" sz="1400" spc="-20" dirty="0" smtClean="0"/>
              <a:t> </a:t>
            </a:r>
            <a:r>
              <a:rPr lang="ru-RU" sz="1400" spc="-10" dirty="0" smtClean="0"/>
              <a:t>кислоты – при участии витаминов С, В</a:t>
            </a:r>
            <a:r>
              <a:rPr lang="ru-RU" sz="1400" spc="-10" baseline="-25000" dirty="0" smtClean="0"/>
              <a:t>3</a:t>
            </a:r>
            <a:r>
              <a:rPr lang="ru-RU" sz="1400" spc="-10" dirty="0" smtClean="0"/>
              <a:t>, В</a:t>
            </a:r>
            <a:r>
              <a:rPr lang="ru-RU" sz="1400" spc="-10" baseline="-25000" dirty="0" smtClean="0"/>
              <a:t>6</a:t>
            </a:r>
            <a:r>
              <a:rPr lang="ru-RU" sz="1400" spc="-10" dirty="0" smtClean="0"/>
              <a:t>, </a:t>
            </a:r>
            <a:r>
              <a:rPr lang="ru-RU" sz="1400" dirty="0" smtClean="0"/>
              <a:t>В</a:t>
            </a:r>
            <a:r>
              <a:rPr lang="ru-RU" sz="1400" baseline="-25000" dirty="0" smtClean="0"/>
              <a:t>9</a:t>
            </a:r>
            <a:r>
              <a:rPr lang="ru-RU" sz="1400" dirty="0" smtClean="0"/>
              <a:t>, В</a:t>
            </a:r>
            <a:r>
              <a:rPr lang="ru-RU" sz="1400" baseline="-25000" dirty="0" smtClean="0"/>
              <a:t>12</a:t>
            </a:r>
            <a:r>
              <a:rPr lang="ru-RU" sz="1400" dirty="0" smtClean="0"/>
              <a:t>, железа, аминокислот лизина и метионина, </a:t>
            </a:r>
            <a:r>
              <a:rPr lang="ru-RU" sz="1400" spc="-10" dirty="0" smtClean="0"/>
              <a:t>ряда ферментов. </a:t>
            </a:r>
          </a:p>
          <a:p>
            <a:pPr marL="266700" indent="-266700" defTabSz="912813"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sz="1400" dirty="0" smtClean="0"/>
          </a:p>
          <a:p>
            <a:pPr marL="266700" indent="-266700" algn="just" defTabSz="912813"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sz="1400" dirty="0" smtClean="0"/>
              <a:t>Синтез в организме взрослого человека </a:t>
            </a:r>
            <a:r>
              <a:rPr lang="ru-RU" sz="1400" spc="-20" dirty="0" smtClean="0"/>
              <a:t>обеспечивает около 25 % суточной потребности в </a:t>
            </a:r>
            <a:r>
              <a:rPr lang="en-US" sz="1400" spc="-20" dirty="0" smtClean="0"/>
              <a:t>L-</a:t>
            </a:r>
            <a:r>
              <a:rPr lang="ru-RU" sz="1400" spc="-20" dirty="0" err="1" smtClean="0"/>
              <a:t>карнитине</a:t>
            </a:r>
            <a:r>
              <a:rPr lang="ru-RU" sz="1400" spc="-20" dirty="0" smtClean="0"/>
              <a:t>.</a:t>
            </a:r>
          </a:p>
          <a:p>
            <a:pPr marL="266700" indent="-266700" defTabSz="912813"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sz="1400" dirty="0" smtClean="0"/>
          </a:p>
          <a:p>
            <a:pPr marL="266700" indent="-266700" algn="just" defTabSz="912813"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sz="1400" spc="10" dirty="0" smtClean="0"/>
              <a:t>75 % суточной потребности </a:t>
            </a:r>
            <a:r>
              <a:rPr lang="en-US" sz="1400" spc="10" dirty="0" smtClean="0"/>
              <a:t>L-</a:t>
            </a:r>
            <a:r>
              <a:rPr lang="ru-RU" sz="1400" spc="10" dirty="0" err="1" smtClean="0"/>
              <a:t>карнитина</a:t>
            </a:r>
            <a:r>
              <a:rPr lang="ru-RU" sz="1400" spc="10" dirty="0" smtClean="0"/>
              <a:t> должно поступать из</a:t>
            </a:r>
            <a:r>
              <a:rPr lang="en-US" sz="1400" spc="10" dirty="0" smtClean="0"/>
              <a:t> </a:t>
            </a:r>
            <a:r>
              <a:rPr lang="ru-RU" sz="1400" spc="10" dirty="0" smtClean="0"/>
              <a:t>пищи. Основные источники: </a:t>
            </a:r>
            <a:r>
              <a:rPr lang="ru-RU" sz="1400" dirty="0" smtClean="0"/>
              <a:t>мясо, рыба, птица, молоко, сыр, творог.</a:t>
            </a:r>
            <a:r>
              <a:rPr lang="en-US" sz="1400" dirty="0" smtClean="0"/>
              <a:t> </a:t>
            </a:r>
            <a:r>
              <a:rPr lang="ru-RU" sz="1400" dirty="0" smtClean="0"/>
              <a:t>Например, суточная доза </a:t>
            </a:r>
            <a:r>
              <a:rPr lang="en-US" sz="1400" dirty="0" smtClean="0"/>
              <a:t>L-</a:t>
            </a:r>
            <a:r>
              <a:rPr lang="ru-RU" sz="1400" dirty="0" err="1" smtClean="0"/>
              <a:t>карнитина</a:t>
            </a:r>
            <a:r>
              <a:rPr lang="ru-RU" sz="1400" dirty="0" smtClean="0"/>
              <a:t>, необходимая взрослому человеку, содержится в 300–400 г сырой говядины.</a:t>
            </a:r>
          </a:p>
          <a:p>
            <a:pPr defTabSz="912813"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sz="1400" dirty="0" smtClean="0"/>
          </a:p>
          <a:p>
            <a:pPr defTabSz="912813"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sz="1400" dirty="0" smtClean="0"/>
          </a:p>
          <a:p>
            <a:pPr defTabSz="912813"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sz="1400" dirty="0" smtClean="0"/>
          </a:p>
          <a:p>
            <a:pPr defTabSz="912813"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sz="1400" dirty="0" smtClean="0"/>
          </a:p>
          <a:p>
            <a:pPr defTabSz="912813"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sz="1400" dirty="0" smtClean="0"/>
          </a:p>
          <a:p>
            <a:pPr defTabSz="912813" eaLnBrk="1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sz="1400" dirty="0" smtClean="0"/>
          </a:p>
        </p:txBody>
      </p:sp>
      <p:sp>
        <p:nvSpPr>
          <p:cNvPr id="7578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69350" y="6388100"/>
            <a:ext cx="641350" cy="255588"/>
          </a:xfrm>
          <a:noFill/>
        </p:spPr>
        <p:txBody>
          <a:bodyPr/>
          <a:lstStyle/>
          <a:p>
            <a:pPr algn="ctr" defTabSz="912813"/>
            <a:r>
              <a:rPr lang="en-US" sz="1600" b="1" smtClean="0">
                <a:solidFill>
                  <a:schemeClr val="bg1"/>
                </a:solidFill>
              </a:rPr>
              <a:t> </a:t>
            </a:r>
            <a:endParaRPr lang="ru-RU" sz="1600" b="1" smtClean="0">
              <a:solidFill>
                <a:schemeClr val="bg1"/>
              </a:solidFill>
            </a:endParaRPr>
          </a:p>
        </p:txBody>
      </p:sp>
      <p:pic>
        <p:nvPicPr>
          <p:cNvPr id="75781" name="Рисунок 4" descr="11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2854747"/>
            <a:ext cx="434657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Andr_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1045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13" y="1556792"/>
            <a:ext cx="7818437" cy="357188"/>
          </a:xfrm>
        </p:spPr>
        <p:txBody>
          <a:bodyPr/>
          <a:lstStyle/>
          <a:p>
            <a:pPr defTabSz="912813" eaLnBrk="1" hangingPunct="1"/>
            <a:r>
              <a:rPr lang="ru-RU" sz="2000" b="1" smtClean="0">
                <a:solidFill>
                  <a:srgbClr val="FF7B21"/>
                </a:solidFill>
              </a:rPr>
              <a:t>РЕКОМЕНДУЕМЫЕ НОРМЫ ПОТРЕБЛЕНИЯ </a:t>
            </a:r>
            <a:r>
              <a:rPr lang="en-US" sz="2000" b="1" smtClean="0">
                <a:solidFill>
                  <a:srgbClr val="FF7B21"/>
                </a:solidFill>
              </a:rPr>
              <a:t>L</a:t>
            </a:r>
            <a:r>
              <a:rPr lang="ru-RU" sz="2000" b="1" smtClean="0">
                <a:solidFill>
                  <a:srgbClr val="FF7B21"/>
                </a:solidFill>
              </a:rPr>
              <a:t>-КАРНИТИНА</a:t>
            </a:r>
            <a:r>
              <a:rPr lang="ru-RU" sz="2000" b="1" baseline="30000" smtClean="0">
                <a:solidFill>
                  <a:srgbClr val="FF7B21"/>
                </a:solidFill>
              </a:rPr>
              <a:t>*</a:t>
            </a:r>
            <a:r>
              <a:rPr lang="en-US" sz="2000" b="1" smtClean="0">
                <a:solidFill>
                  <a:srgbClr val="FF7B21"/>
                </a:solidFill>
              </a:rPr>
              <a:t> </a:t>
            </a:r>
            <a:endParaRPr lang="ru-RU" sz="2000" b="1" smtClean="0">
              <a:solidFill>
                <a:srgbClr val="FF7B21"/>
              </a:solidFill>
            </a:endParaRPr>
          </a:p>
        </p:txBody>
      </p:sp>
      <p:sp>
        <p:nvSpPr>
          <p:cNvPr id="76803" name="Содержимое 5"/>
          <p:cNvSpPr>
            <a:spLocks noGrp="1"/>
          </p:cNvSpPr>
          <p:nvPr>
            <p:ph idx="1"/>
          </p:nvPr>
        </p:nvSpPr>
        <p:spPr>
          <a:xfrm>
            <a:off x="984250" y="5373688"/>
            <a:ext cx="8072438" cy="714375"/>
          </a:xfrm>
        </p:spPr>
        <p:txBody>
          <a:bodyPr/>
          <a:lstStyle/>
          <a:p>
            <a:pPr marL="0" indent="0" algn="just" defTabSz="912813">
              <a:buFontTx/>
              <a:buNone/>
            </a:pPr>
            <a:r>
              <a:rPr lang="ru-RU" sz="1000" i="1" smtClean="0"/>
              <a:t>___________________________</a:t>
            </a:r>
          </a:p>
          <a:p>
            <a:pPr marL="0" indent="0" algn="just" defTabSz="912813">
              <a:buFontTx/>
              <a:buNone/>
            </a:pPr>
            <a:r>
              <a:rPr lang="ru-RU" sz="1000" i="1" smtClean="0"/>
              <a:t>* Нормы физиологических потребностей в энергии и пищевых веществах для различных групп населения Российской Федерации (МР 2.3.1.2432-08).</a:t>
            </a:r>
          </a:p>
        </p:txBody>
      </p:sp>
      <p:sp>
        <p:nvSpPr>
          <p:cNvPr id="76804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913813" y="6388100"/>
            <a:ext cx="496887" cy="255588"/>
          </a:xfrm>
          <a:noFill/>
        </p:spPr>
        <p:txBody>
          <a:bodyPr/>
          <a:lstStyle/>
          <a:p>
            <a:pPr algn="ctr" defTabSz="912813"/>
            <a:r>
              <a:rPr lang="en-US" sz="1600" b="1" smtClean="0">
                <a:solidFill>
                  <a:schemeClr val="bg1"/>
                </a:solidFill>
              </a:rPr>
              <a:t> </a:t>
            </a:r>
            <a:endParaRPr lang="ru-RU" sz="1600" b="1" smtClean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66813" y="2357438"/>
          <a:ext cx="7643812" cy="2714628"/>
        </p:xfrm>
        <a:graphic>
          <a:graphicData uri="http://schemas.openxmlformats.org/drawingml/2006/table">
            <a:tbl>
              <a:tblPr/>
              <a:tblGrid>
                <a:gridCol w="3821112"/>
                <a:gridCol w="38227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Возраст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Нормы потребления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46D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дети до 12 месяцев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10–15 мг/сутки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дети от 1 года до 3 лет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30–50 мг/сутки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дети от 4 до 6 лет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60–90 мг/сутки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дети от 7 до 18 лет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100–300 мг/сутки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взрослые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 мг/сутки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Рисунок 6" descr="Andr_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1045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br>
              <a:rPr lang="ru-RU" smtClean="0"/>
            </a:br>
            <a:endParaRPr lang="ru-RU" smtClean="0"/>
          </a:p>
        </p:txBody>
      </p:sp>
      <p:sp>
        <p:nvSpPr>
          <p:cNvPr id="77827" name="Содержимое 2"/>
          <p:cNvSpPr>
            <a:spLocks noGrp="1"/>
          </p:cNvSpPr>
          <p:nvPr>
            <p:ph idx="1"/>
          </p:nvPr>
        </p:nvSpPr>
        <p:spPr>
          <a:xfrm>
            <a:off x="666750" y="714375"/>
            <a:ext cx="8915400" cy="4525963"/>
          </a:xfrm>
        </p:spPr>
        <p:txBody>
          <a:bodyPr/>
          <a:lstStyle/>
          <a:p>
            <a:pPr>
              <a:buFontTx/>
              <a:buNone/>
            </a:pPr>
            <a:endParaRPr lang="ru-RU" smtClean="0">
              <a:solidFill>
                <a:srgbClr val="FF7B21"/>
              </a:solidFill>
            </a:endParaRPr>
          </a:p>
          <a:p>
            <a:pPr>
              <a:buFontTx/>
              <a:buNone/>
            </a:pPr>
            <a:endParaRPr lang="ru-RU" smtClean="0">
              <a:solidFill>
                <a:srgbClr val="FF7B21"/>
              </a:solidFill>
            </a:endParaRPr>
          </a:p>
          <a:p>
            <a:pPr>
              <a:buFontTx/>
              <a:buNone/>
            </a:pPr>
            <a:endParaRPr lang="ru-RU" smtClean="0">
              <a:solidFill>
                <a:srgbClr val="FF7B21"/>
              </a:solidFill>
            </a:endParaRPr>
          </a:p>
          <a:p>
            <a:pPr algn="ctr">
              <a:buFontTx/>
              <a:buNone/>
            </a:pPr>
            <a:r>
              <a:rPr lang="ru-RU" b="1" smtClean="0">
                <a:solidFill>
                  <a:srgbClr val="FF7B21"/>
                </a:solidFill>
              </a:rPr>
              <a:t>АКТУАЛЬНОСТЬ ПРОБЛЕМЫ </a:t>
            </a:r>
          </a:p>
          <a:p>
            <a:pPr algn="ctr">
              <a:buFontTx/>
              <a:buNone/>
            </a:pPr>
            <a:r>
              <a:rPr lang="ru-RU" b="1" smtClean="0">
                <a:solidFill>
                  <a:srgbClr val="FF7B21"/>
                </a:solidFill>
              </a:rPr>
              <a:t>БЕСПЛОДИЯ</a:t>
            </a:r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ru-RU" smtClean="0"/>
              <a:t> </a:t>
            </a:r>
          </a:p>
        </p:txBody>
      </p:sp>
      <p:pic>
        <p:nvPicPr>
          <p:cNvPr id="5" name="Рисунок 4" descr="Andr_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1045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5"/>
          <p:cNvGraphicFramePr>
            <a:graphicFrameLocks/>
          </p:cNvGraphicFramePr>
          <p:nvPr/>
        </p:nvGraphicFramePr>
        <p:xfrm>
          <a:off x="4592638" y="1787525"/>
          <a:ext cx="5168900" cy="3657600"/>
        </p:xfrm>
        <a:graphic>
          <a:graphicData uri="http://schemas.openxmlformats.org/presentationml/2006/ole">
            <p:oleObj spid="_x0000_s1026" name="Диаграмма" r:id="rId3" imgW="6753225" imgH="4895850" progId="Excel.Chart.8">
              <p:embed/>
            </p:oleObj>
          </a:graphicData>
        </a:graphic>
      </p:graphicFrame>
      <p:sp>
        <p:nvSpPr>
          <p:cNvPr id="1027" name="Содержимое 2"/>
          <p:cNvSpPr>
            <a:spLocks noGrp="1"/>
          </p:cNvSpPr>
          <p:nvPr>
            <p:ph idx="1"/>
          </p:nvPr>
        </p:nvSpPr>
        <p:spPr>
          <a:xfrm>
            <a:off x="849313" y="2647950"/>
            <a:ext cx="4464050" cy="1781175"/>
          </a:xfrm>
        </p:spPr>
        <p:txBody>
          <a:bodyPr/>
          <a:lstStyle/>
          <a:p>
            <a:pPr marL="180975" indent="-180975"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400" smtClean="0"/>
              <a:t>До 25 % пар, планирующих завести ребенка, испытывают трудности с зачатием.</a:t>
            </a:r>
          </a:p>
          <a:p>
            <a:pPr marL="180975" indent="-180975" algn="just">
              <a:buClr>
                <a:srgbClr val="002060"/>
              </a:buClr>
              <a:buFont typeface="Wingdings" pitchFamily="2" charset="2"/>
              <a:buChar char="§"/>
            </a:pPr>
            <a:endParaRPr lang="ru-RU" sz="1400" smtClean="0"/>
          </a:p>
          <a:p>
            <a:pPr marL="180975" indent="-180975"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400" smtClean="0"/>
              <a:t>В 45 % случаев причинами бесплодия являются заболевания мужской половой сферы*. </a:t>
            </a:r>
          </a:p>
          <a:p>
            <a:pPr marL="180975" indent="-180975" algn="just">
              <a:buClr>
                <a:srgbClr val="002060"/>
              </a:buClr>
              <a:buFont typeface="Wingdings" pitchFamily="2" charset="2"/>
              <a:buChar char="§"/>
            </a:pPr>
            <a:endParaRPr lang="ru-RU" sz="1400" smtClean="0"/>
          </a:p>
          <a:p>
            <a:pPr marL="180975" indent="-180975"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400" smtClean="0"/>
              <a:t>В России около 4 млн мужчин страдают бесплодием**.</a:t>
            </a:r>
            <a:endParaRPr lang="ru-RU" sz="1400" smtClean="0">
              <a:solidFill>
                <a:srgbClr val="FFA219"/>
              </a:solidFill>
            </a:endParaRPr>
          </a:p>
        </p:txBody>
      </p:sp>
      <p:sp>
        <p:nvSpPr>
          <p:cNvPr id="102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9313" y="5286375"/>
            <a:ext cx="79914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000" i="1" dirty="0">
                <a:latin typeface="+mn-lt"/>
              </a:rPr>
              <a:t>__________________________</a:t>
            </a:r>
          </a:p>
          <a:p>
            <a:pPr algn="just">
              <a:defRPr/>
            </a:pPr>
            <a:r>
              <a:rPr lang="ru-RU" sz="1000" i="1" dirty="0">
                <a:latin typeface="+mn-lt"/>
              </a:rPr>
              <a:t>*</a:t>
            </a:r>
            <a:r>
              <a:rPr lang="en-US" sz="1000" i="1" dirty="0">
                <a:latin typeface="+mn-lt"/>
              </a:rPr>
              <a:t> </a:t>
            </a:r>
            <a:r>
              <a:rPr lang="ru-RU" sz="1000" i="1" dirty="0">
                <a:latin typeface="+mn-lt"/>
              </a:rPr>
              <a:t>Демин Н.В. Некоторые вопросы диагностики и лечения мужского бесплодия вследствие </a:t>
            </a:r>
            <a:r>
              <a:rPr lang="ru-RU" sz="1000" i="1" dirty="0" err="1">
                <a:latin typeface="+mn-lt"/>
              </a:rPr>
              <a:t>олигоспермии</a:t>
            </a:r>
            <a:r>
              <a:rPr lang="ru-RU" sz="1000" i="1" dirty="0">
                <a:latin typeface="+mn-lt"/>
              </a:rPr>
              <a:t> и снижения подвижности сперматозоидов</a:t>
            </a:r>
            <a:r>
              <a:rPr lang="en-US" sz="1000" i="1" dirty="0">
                <a:latin typeface="+mn-lt"/>
              </a:rPr>
              <a:t> </a:t>
            </a:r>
            <a:r>
              <a:rPr lang="ru-RU" sz="1000" i="1" dirty="0">
                <a:latin typeface="+mn-lt"/>
              </a:rPr>
              <a:t> //</a:t>
            </a:r>
            <a:r>
              <a:rPr lang="en-US" sz="1000" i="1" dirty="0">
                <a:latin typeface="+mn-lt"/>
              </a:rPr>
              <a:t> </a:t>
            </a:r>
            <a:r>
              <a:rPr lang="ru-RU" sz="1000" i="1" dirty="0">
                <a:latin typeface="+mn-lt"/>
              </a:rPr>
              <a:t>Русский медицинский журнал. Хирургия. Урология. – 2007. </a:t>
            </a:r>
            <a:r>
              <a:rPr lang="ru-RU" sz="1000" i="1" dirty="0"/>
              <a:t>–</a:t>
            </a:r>
            <a:r>
              <a:rPr lang="ru-RU" sz="1000" i="1" dirty="0">
                <a:latin typeface="+mn-lt"/>
              </a:rPr>
              <a:t> Т. 15. </a:t>
            </a:r>
            <a:r>
              <a:rPr lang="ru-RU" sz="1000" i="1" dirty="0"/>
              <a:t>–</a:t>
            </a:r>
            <a:r>
              <a:rPr lang="ru-RU" sz="1000" i="1" dirty="0">
                <a:latin typeface="+mn-lt"/>
              </a:rPr>
              <a:t> № 12</a:t>
            </a:r>
            <a:r>
              <a:rPr lang="ru-RU" sz="1000" dirty="0">
                <a:latin typeface="+mn-lt"/>
              </a:rPr>
              <a:t>.</a:t>
            </a:r>
          </a:p>
          <a:p>
            <a:pPr algn="just">
              <a:defRPr/>
            </a:pPr>
            <a:r>
              <a:rPr lang="ru-RU" sz="1000" i="1" dirty="0">
                <a:latin typeface="+mn-lt"/>
              </a:rPr>
              <a:t>** Евдокимов В.В. Демография и хронический простатит</a:t>
            </a:r>
            <a:r>
              <a:rPr lang="en-US" sz="1000" i="1" dirty="0">
                <a:latin typeface="+mn-lt"/>
              </a:rPr>
              <a:t> </a:t>
            </a:r>
            <a:r>
              <a:rPr lang="ru-RU" sz="1000" i="1" dirty="0">
                <a:latin typeface="+mn-lt"/>
              </a:rPr>
              <a:t>// Трудный пациент. </a:t>
            </a:r>
            <a:r>
              <a:rPr lang="ru-RU" sz="1000" i="1" dirty="0"/>
              <a:t>– </a:t>
            </a:r>
            <a:r>
              <a:rPr lang="ru-RU" sz="1000" i="1" dirty="0">
                <a:latin typeface="+mn-lt"/>
              </a:rPr>
              <a:t>2010. </a:t>
            </a:r>
            <a:r>
              <a:rPr lang="ru-RU" sz="1000" i="1" dirty="0"/>
              <a:t>– </a:t>
            </a:r>
            <a:r>
              <a:rPr lang="ru-RU" sz="1000" i="1" dirty="0">
                <a:latin typeface="+mn-lt"/>
              </a:rPr>
              <a:t>№ 11.</a:t>
            </a:r>
          </a:p>
          <a:p>
            <a:pPr algn="just">
              <a:defRPr/>
            </a:pPr>
            <a:endParaRPr lang="ru-RU" sz="1000" dirty="0">
              <a:latin typeface="+mn-lt"/>
            </a:endParaRPr>
          </a:p>
          <a:p>
            <a:pPr algn="just">
              <a:defRPr/>
            </a:pPr>
            <a:endParaRPr lang="ru-RU" sz="1000" dirty="0">
              <a:latin typeface="+mn-lt"/>
            </a:endParaRPr>
          </a:p>
        </p:txBody>
      </p:sp>
      <p:sp>
        <p:nvSpPr>
          <p:cNvPr id="1030" name="Прямоугольник 7"/>
          <p:cNvSpPr>
            <a:spLocks noChangeArrowheads="1"/>
          </p:cNvSpPr>
          <p:nvPr/>
        </p:nvSpPr>
        <p:spPr bwMode="auto">
          <a:xfrm>
            <a:off x="1928813" y="1444774"/>
            <a:ext cx="633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7B21"/>
                </a:solidFill>
              </a:rPr>
              <a:t>ПРОБЛЕМА БЕСПЛОДИЯ В МИРЕ И В РОССИИ</a:t>
            </a:r>
          </a:p>
        </p:txBody>
      </p:sp>
      <p:pic>
        <p:nvPicPr>
          <p:cNvPr id="7" name="Рисунок 6" descr="Andr_b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906000" cy="1045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5FBA53189DC6A4BAAB58B180E08385F" ma:contentTypeVersion="0" ma:contentTypeDescription="Создание документа." ma:contentTypeScope="" ma:versionID="1a8cfcd86494d7f30a26a1ee1ca4c15f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0A9DF71-7E4A-492E-8253-4475510568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8E2362E-9090-49A7-9F83-49292C4912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E130DB-A710-48BC-BFA9-F02E1670B4A7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1160</Words>
  <Application>Microsoft Office PowerPoint</Application>
  <PresentationFormat>Лист A4 (210x297 мм)</PresentationFormat>
  <Paragraphs>190</Paragraphs>
  <Slides>21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Wingdings</vt:lpstr>
      <vt:lpstr>2_Оформление по умолчанию</vt:lpstr>
      <vt:lpstr>1_Оформление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Диаграмма Microsoft Office Excel</vt:lpstr>
      <vt:lpstr>Слайд 1</vt:lpstr>
      <vt:lpstr> </vt:lpstr>
      <vt:lpstr>Слайд 3</vt:lpstr>
      <vt:lpstr>Слайд 4</vt:lpstr>
      <vt:lpstr>  </vt:lpstr>
      <vt:lpstr>ИСТОЧНИКИ L-КАРНИТИНА </vt:lpstr>
      <vt:lpstr>РЕКОМЕНДУЕМЫЕ НОРМЫ ПОТРЕБЛЕНИЯ L-КАРНИТИНА* </vt:lpstr>
      <vt:lpstr>  </vt:lpstr>
      <vt:lpstr>Слайд 9</vt:lpstr>
      <vt:lpstr>  ПРИЧИНЫ МУЖСКОГО БЕСПЛОДИЯ*</vt:lpstr>
      <vt:lpstr>  </vt:lpstr>
      <vt:lpstr>Слайд 12</vt:lpstr>
      <vt:lpstr>Слайд 13</vt:lpstr>
      <vt:lpstr>  </vt:lpstr>
      <vt:lpstr> </vt:lpstr>
      <vt:lpstr>Слайд 16</vt:lpstr>
      <vt:lpstr>Слайд 17</vt:lpstr>
      <vt:lpstr>Слайд 18</vt:lpstr>
      <vt:lpstr>Слайд 19</vt:lpstr>
      <vt:lpstr>ВЛИЯНИЕ L-КАРНИТИНА НА НЕКОТОРЫЕ ПОКАЗАТЕЛИ ЭЯКУЛЯТА У МУЖЧИН ИЗ БЕСПЛОДНЫХ ПАР*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Kuskova Tatyana</dc:creator>
  <cp:lastModifiedBy>ArishkA</cp:lastModifiedBy>
  <cp:revision>121</cp:revision>
  <dcterms:modified xsi:type="dcterms:W3CDTF">2014-01-22T07:42:47Z</dcterms:modified>
  <cp:contentType>Документ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0x01010055FBA53189DC6A4BAAB58B180E08385F</vt:lpwstr>
  </property>
</Properties>
</file>